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9904413" cy="6859588"/>
  <p:notesSz cx="6858000" cy="9144000"/>
  <p:defaultTextStyle>
    <a:defPPr>
      <a:defRPr lang="tr-TR"/>
    </a:defPPr>
    <a:lvl1pPr marL="0" algn="l" defTabSz="914292" rtl="0" eaLnBrk="1" latinLnBrk="0" hangingPunct="1">
      <a:defRPr sz="1801" kern="1200">
        <a:solidFill>
          <a:schemeClr val="tx1"/>
        </a:solidFill>
        <a:latin typeface="+mn-lt"/>
        <a:ea typeface="+mn-ea"/>
        <a:cs typeface="+mn-cs"/>
      </a:defRPr>
    </a:lvl1pPr>
    <a:lvl2pPr marL="457146" algn="l" defTabSz="914292" rtl="0" eaLnBrk="1" latinLnBrk="0" hangingPunct="1">
      <a:defRPr sz="1801" kern="1200">
        <a:solidFill>
          <a:schemeClr val="tx1"/>
        </a:solidFill>
        <a:latin typeface="+mn-lt"/>
        <a:ea typeface="+mn-ea"/>
        <a:cs typeface="+mn-cs"/>
      </a:defRPr>
    </a:lvl2pPr>
    <a:lvl3pPr marL="914292" algn="l" defTabSz="914292" rtl="0" eaLnBrk="1" latinLnBrk="0" hangingPunct="1">
      <a:defRPr sz="1801" kern="1200">
        <a:solidFill>
          <a:schemeClr val="tx1"/>
        </a:solidFill>
        <a:latin typeface="+mn-lt"/>
        <a:ea typeface="+mn-ea"/>
        <a:cs typeface="+mn-cs"/>
      </a:defRPr>
    </a:lvl3pPr>
    <a:lvl4pPr marL="1371438" algn="l" defTabSz="914292" rtl="0" eaLnBrk="1" latinLnBrk="0" hangingPunct="1">
      <a:defRPr sz="1801" kern="1200">
        <a:solidFill>
          <a:schemeClr val="tx1"/>
        </a:solidFill>
        <a:latin typeface="+mn-lt"/>
        <a:ea typeface="+mn-ea"/>
        <a:cs typeface="+mn-cs"/>
      </a:defRPr>
    </a:lvl4pPr>
    <a:lvl5pPr marL="1828584" algn="l" defTabSz="914292" rtl="0" eaLnBrk="1" latinLnBrk="0" hangingPunct="1">
      <a:defRPr sz="1801" kern="1200">
        <a:solidFill>
          <a:schemeClr val="tx1"/>
        </a:solidFill>
        <a:latin typeface="+mn-lt"/>
        <a:ea typeface="+mn-ea"/>
        <a:cs typeface="+mn-cs"/>
      </a:defRPr>
    </a:lvl5pPr>
    <a:lvl6pPr marL="2285728" algn="l" defTabSz="914292" rtl="0" eaLnBrk="1" latinLnBrk="0" hangingPunct="1">
      <a:defRPr sz="1801" kern="1200">
        <a:solidFill>
          <a:schemeClr val="tx1"/>
        </a:solidFill>
        <a:latin typeface="+mn-lt"/>
        <a:ea typeface="+mn-ea"/>
        <a:cs typeface="+mn-cs"/>
      </a:defRPr>
    </a:lvl6pPr>
    <a:lvl7pPr marL="2742874" algn="l" defTabSz="914292" rtl="0" eaLnBrk="1" latinLnBrk="0" hangingPunct="1">
      <a:defRPr sz="1801" kern="1200">
        <a:solidFill>
          <a:schemeClr val="tx1"/>
        </a:solidFill>
        <a:latin typeface="+mn-lt"/>
        <a:ea typeface="+mn-ea"/>
        <a:cs typeface="+mn-cs"/>
      </a:defRPr>
    </a:lvl7pPr>
    <a:lvl8pPr marL="3200020" algn="l" defTabSz="914292" rtl="0" eaLnBrk="1" latinLnBrk="0" hangingPunct="1">
      <a:defRPr sz="1801" kern="1200">
        <a:solidFill>
          <a:schemeClr val="tx1"/>
        </a:solidFill>
        <a:latin typeface="+mn-lt"/>
        <a:ea typeface="+mn-ea"/>
        <a:cs typeface="+mn-cs"/>
      </a:defRPr>
    </a:lvl8pPr>
    <a:lvl9pPr marL="3657166" algn="l" defTabSz="914292" rtl="0" eaLnBrk="1" latinLnBrk="0" hangingPunct="1">
      <a:defRPr sz="1801"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82" userDrawn="1">
          <p15:clr>
            <a:srgbClr val="A4A3A4"/>
          </p15:clr>
        </p15:guide>
        <p15:guide id="2" pos="3368" userDrawn="1">
          <p15:clr>
            <a:srgbClr val="A4A3A4"/>
          </p15:clr>
        </p15:guide>
        <p15:guide id="3" orient="horz" pos="2161">
          <p15:clr>
            <a:srgbClr val="A4A3A4"/>
          </p15:clr>
        </p15:guide>
        <p15:guide id="4"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DB7E"/>
    <a:srgbClr val="F49307"/>
    <a:srgbClr val="F9EFBF"/>
    <a:srgbClr val="F6E79F"/>
    <a:srgbClr val="FAF2CA"/>
    <a:srgbClr val="FEBE3D"/>
    <a:srgbClr val="FEF876"/>
    <a:srgbClr val="EDD29D"/>
    <a:srgbClr val="FFCC66"/>
    <a:srgbClr val="F8DA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5" autoAdjust="0"/>
    <p:restoredTop sz="94660"/>
  </p:normalViewPr>
  <p:slideViewPr>
    <p:cSldViewPr>
      <p:cViewPr varScale="1">
        <p:scale>
          <a:sx n="110" d="100"/>
          <a:sy n="110" d="100"/>
        </p:scale>
        <p:origin x="1224" y="108"/>
      </p:cViewPr>
      <p:guideLst>
        <p:guide orient="horz" pos="2382"/>
        <p:guide pos="3368"/>
        <p:guide orient="horz" pos="2161"/>
        <p:guide pos="31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742835" y="2130920"/>
            <a:ext cx="8418754" cy="1470365"/>
          </a:xfrm>
        </p:spPr>
        <p:txBody>
          <a:bodyPr/>
          <a:lstStyle/>
          <a:p>
            <a:r>
              <a:rPr lang="tr-TR"/>
              <a:t>Asıl başlık stili için tıklatın</a:t>
            </a:r>
          </a:p>
        </p:txBody>
      </p:sp>
      <p:sp>
        <p:nvSpPr>
          <p:cNvPr id="3" name="Alt Başlık 2"/>
          <p:cNvSpPr>
            <a:spLocks noGrp="1"/>
          </p:cNvSpPr>
          <p:nvPr>
            <p:ph type="subTitle" idx="1"/>
          </p:nvPr>
        </p:nvSpPr>
        <p:spPr>
          <a:xfrm>
            <a:off x="1485665" y="3887108"/>
            <a:ext cx="6933094" cy="1753006"/>
          </a:xfrm>
        </p:spPr>
        <p:txBody>
          <a:bodyPr/>
          <a:lstStyle>
            <a:lvl1pPr marL="0" indent="0" algn="ctr">
              <a:buNone/>
              <a:defRPr>
                <a:solidFill>
                  <a:schemeClr val="tx1">
                    <a:tint val="75000"/>
                  </a:schemeClr>
                </a:solidFill>
              </a:defRPr>
            </a:lvl1pPr>
            <a:lvl2pPr marL="323447" indent="0" algn="ctr">
              <a:buNone/>
              <a:defRPr>
                <a:solidFill>
                  <a:schemeClr val="tx1">
                    <a:tint val="75000"/>
                  </a:schemeClr>
                </a:solidFill>
              </a:defRPr>
            </a:lvl2pPr>
            <a:lvl3pPr marL="646894" indent="0" algn="ctr">
              <a:buNone/>
              <a:defRPr>
                <a:solidFill>
                  <a:schemeClr val="tx1">
                    <a:tint val="75000"/>
                  </a:schemeClr>
                </a:solidFill>
              </a:defRPr>
            </a:lvl3pPr>
            <a:lvl4pPr marL="970331" indent="0" algn="ctr">
              <a:buNone/>
              <a:defRPr>
                <a:solidFill>
                  <a:schemeClr val="tx1">
                    <a:tint val="75000"/>
                  </a:schemeClr>
                </a:solidFill>
              </a:defRPr>
            </a:lvl4pPr>
            <a:lvl5pPr marL="1293779" indent="0" algn="ctr">
              <a:buNone/>
              <a:defRPr>
                <a:solidFill>
                  <a:schemeClr val="tx1">
                    <a:tint val="75000"/>
                  </a:schemeClr>
                </a:solidFill>
              </a:defRPr>
            </a:lvl5pPr>
            <a:lvl6pPr marL="1617227" indent="0" algn="ctr">
              <a:buNone/>
              <a:defRPr>
                <a:solidFill>
                  <a:schemeClr val="tx1">
                    <a:tint val="75000"/>
                  </a:schemeClr>
                </a:solidFill>
              </a:defRPr>
            </a:lvl6pPr>
            <a:lvl7pPr marL="1940674" indent="0" algn="ctr">
              <a:buNone/>
              <a:defRPr>
                <a:solidFill>
                  <a:schemeClr val="tx1">
                    <a:tint val="75000"/>
                  </a:schemeClr>
                </a:solidFill>
              </a:defRPr>
            </a:lvl7pPr>
            <a:lvl8pPr marL="2264110" indent="0" algn="ctr">
              <a:buNone/>
              <a:defRPr>
                <a:solidFill>
                  <a:schemeClr val="tx1">
                    <a:tint val="75000"/>
                  </a:schemeClr>
                </a:solidFill>
              </a:defRPr>
            </a:lvl8pPr>
            <a:lvl9pPr marL="2587558" indent="0" algn="ctr">
              <a:buNone/>
              <a:defRPr>
                <a:solidFill>
                  <a:schemeClr val="tx1">
                    <a:tint val="75000"/>
                  </a:schemeClr>
                </a:solidFill>
              </a:defRPr>
            </a:lvl9pPr>
          </a:lstStyle>
          <a:p>
            <a:r>
              <a:rPr lang="tr-TR"/>
              <a:t>Asıl alt başlık stilini düzenlemek için tıklatın</a:t>
            </a:r>
          </a:p>
        </p:txBody>
      </p:sp>
      <p:sp>
        <p:nvSpPr>
          <p:cNvPr id="4" name="Veri Yer Tutucusu 3"/>
          <p:cNvSpPr>
            <a:spLocks noGrp="1"/>
          </p:cNvSpPr>
          <p:nvPr>
            <p:ph type="dt" sz="half" idx="10"/>
          </p:nvPr>
        </p:nvSpPr>
        <p:spPr/>
        <p:txBody>
          <a:bodyPr/>
          <a:lstStyle/>
          <a:p>
            <a:fld id="{E69AEDF0-82BD-47F1-B9B3-178815AD5995}" type="datetimeFigureOut">
              <a:rPr lang="tr-TR" smtClean="0"/>
              <a:t>18.10.2024</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312D8F7-C697-457F-9945-C8EB3FC323D0}" type="slidenum">
              <a:rPr lang="tr-TR" smtClean="0"/>
              <a:t>‹#›</a:t>
            </a:fld>
            <a:endParaRPr lang="tr-TR"/>
          </a:p>
        </p:txBody>
      </p:sp>
    </p:spTree>
    <p:extLst>
      <p:ext uri="{BB962C8B-B14F-4D97-AF65-F5344CB8AC3E}">
        <p14:creationId xmlns:p14="http://schemas.microsoft.com/office/powerpoint/2010/main" val="27367147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E69AEDF0-82BD-47F1-B9B3-178815AD5995}" type="datetimeFigureOut">
              <a:rPr lang="tr-TR" smtClean="0"/>
              <a:t>18.10.2024</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312D8F7-C697-457F-9945-C8EB3FC323D0}" type="slidenum">
              <a:rPr lang="tr-TR" smtClean="0"/>
              <a:t>‹#›</a:t>
            </a:fld>
            <a:endParaRPr lang="tr-TR"/>
          </a:p>
        </p:txBody>
      </p:sp>
    </p:spTree>
    <p:extLst>
      <p:ext uri="{BB962C8B-B14F-4D97-AF65-F5344CB8AC3E}">
        <p14:creationId xmlns:p14="http://schemas.microsoft.com/office/powerpoint/2010/main" val="29383683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82388" y="4407922"/>
            <a:ext cx="8418754" cy="1362390"/>
          </a:xfrm>
        </p:spPr>
        <p:txBody>
          <a:bodyPr anchor="t"/>
          <a:lstStyle>
            <a:lvl1pPr algn="l">
              <a:defRPr sz="2828" b="1" cap="all"/>
            </a:lvl1pPr>
          </a:lstStyle>
          <a:p>
            <a:r>
              <a:rPr lang="tr-TR"/>
              <a:t>Asıl başlık stili için tıklatın</a:t>
            </a:r>
          </a:p>
        </p:txBody>
      </p:sp>
      <p:sp>
        <p:nvSpPr>
          <p:cNvPr id="3" name="Metin Yer Tutucusu 2"/>
          <p:cNvSpPr>
            <a:spLocks noGrp="1"/>
          </p:cNvSpPr>
          <p:nvPr>
            <p:ph type="body" idx="1"/>
          </p:nvPr>
        </p:nvSpPr>
        <p:spPr>
          <a:xfrm>
            <a:off x="782388" y="2907387"/>
            <a:ext cx="8418754" cy="1500535"/>
          </a:xfrm>
        </p:spPr>
        <p:txBody>
          <a:bodyPr anchor="b"/>
          <a:lstStyle>
            <a:lvl1pPr marL="0" indent="0">
              <a:buNone/>
              <a:defRPr sz="1419">
                <a:solidFill>
                  <a:schemeClr val="tx1">
                    <a:tint val="75000"/>
                  </a:schemeClr>
                </a:solidFill>
              </a:defRPr>
            </a:lvl1pPr>
            <a:lvl2pPr marL="323447" indent="0">
              <a:buNone/>
              <a:defRPr sz="1269">
                <a:solidFill>
                  <a:schemeClr val="tx1">
                    <a:tint val="75000"/>
                  </a:schemeClr>
                </a:solidFill>
              </a:defRPr>
            </a:lvl2pPr>
            <a:lvl3pPr marL="646894" indent="0">
              <a:buNone/>
              <a:defRPr sz="1129">
                <a:solidFill>
                  <a:schemeClr val="tx1">
                    <a:tint val="75000"/>
                  </a:schemeClr>
                </a:solidFill>
              </a:defRPr>
            </a:lvl3pPr>
            <a:lvl4pPr marL="970331" indent="0">
              <a:buNone/>
              <a:defRPr sz="999">
                <a:solidFill>
                  <a:schemeClr val="tx1">
                    <a:tint val="75000"/>
                  </a:schemeClr>
                </a:solidFill>
              </a:defRPr>
            </a:lvl4pPr>
            <a:lvl5pPr marL="1293779" indent="0">
              <a:buNone/>
              <a:defRPr sz="999">
                <a:solidFill>
                  <a:schemeClr val="tx1">
                    <a:tint val="75000"/>
                  </a:schemeClr>
                </a:solidFill>
              </a:defRPr>
            </a:lvl5pPr>
            <a:lvl6pPr marL="1617227" indent="0">
              <a:buNone/>
              <a:defRPr sz="999">
                <a:solidFill>
                  <a:schemeClr val="tx1">
                    <a:tint val="75000"/>
                  </a:schemeClr>
                </a:solidFill>
              </a:defRPr>
            </a:lvl6pPr>
            <a:lvl7pPr marL="1940674" indent="0">
              <a:buNone/>
              <a:defRPr sz="999">
                <a:solidFill>
                  <a:schemeClr val="tx1">
                    <a:tint val="75000"/>
                  </a:schemeClr>
                </a:solidFill>
              </a:defRPr>
            </a:lvl7pPr>
            <a:lvl8pPr marL="2264110" indent="0">
              <a:buNone/>
              <a:defRPr sz="999">
                <a:solidFill>
                  <a:schemeClr val="tx1">
                    <a:tint val="75000"/>
                  </a:schemeClr>
                </a:solidFill>
              </a:defRPr>
            </a:lvl8pPr>
            <a:lvl9pPr marL="2587558" indent="0">
              <a:buNone/>
              <a:defRPr sz="999">
                <a:solidFill>
                  <a:schemeClr val="tx1">
                    <a:tint val="75000"/>
                  </a:schemeClr>
                </a:solidFill>
              </a:defRPr>
            </a:lvl9pPr>
          </a:lstStyle>
          <a:p>
            <a:pPr lvl="0"/>
            <a:r>
              <a:rPr lang="tr-TR"/>
              <a:t>Asıl metin stillerini düzenlemek için tıklatın</a:t>
            </a:r>
          </a:p>
        </p:txBody>
      </p:sp>
      <p:sp>
        <p:nvSpPr>
          <p:cNvPr id="4" name="Veri Yer Tutucusu 3"/>
          <p:cNvSpPr>
            <a:spLocks noGrp="1"/>
          </p:cNvSpPr>
          <p:nvPr>
            <p:ph type="dt" sz="half" idx="10"/>
          </p:nvPr>
        </p:nvSpPr>
        <p:spPr/>
        <p:txBody>
          <a:bodyPr/>
          <a:lstStyle/>
          <a:p>
            <a:fld id="{E69AEDF0-82BD-47F1-B9B3-178815AD5995}" type="datetimeFigureOut">
              <a:rPr lang="tr-TR" smtClean="0"/>
              <a:t>18.10.2024</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312D8F7-C697-457F-9945-C8EB3FC323D0}" type="slidenum">
              <a:rPr lang="tr-TR" smtClean="0"/>
              <a:t>‹#›</a:t>
            </a:fld>
            <a:endParaRPr lang="tr-TR"/>
          </a:p>
        </p:txBody>
      </p:sp>
    </p:spTree>
    <p:extLst>
      <p:ext uri="{BB962C8B-B14F-4D97-AF65-F5344CB8AC3E}">
        <p14:creationId xmlns:p14="http://schemas.microsoft.com/office/powerpoint/2010/main" val="602736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624188" y="1600572"/>
            <a:ext cx="5533400" cy="4527011"/>
          </a:xfrm>
        </p:spPr>
        <p:txBody>
          <a:bodyPr/>
          <a:lstStyle>
            <a:lvl1pPr>
              <a:defRPr sz="1978"/>
            </a:lvl1pPr>
            <a:lvl2pPr>
              <a:defRPr sz="1699"/>
            </a:lvl2pPr>
            <a:lvl3pPr>
              <a:defRPr sz="1419"/>
            </a:lvl3pPr>
            <a:lvl4pPr>
              <a:defRPr sz="1269"/>
            </a:lvl4pPr>
            <a:lvl5pPr>
              <a:defRPr sz="1269"/>
            </a:lvl5pPr>
            <a:lvl6pPr>
              <a:defRPr sz="1269"/>
            </a:lvl6pPr>
            <a:lvl7pPr>
              <a:defRPr sz="1269"/>
            </a:lvl7pPr>
            <a:lvl8pPr>
              <a:defRPr sz="1269"/>
            </a:lvl8pPr>
            <a:lvl9pPr>
              <a:defRPr sz="1269"/>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6322664" y="1600572"/>
            <a:ext cx="5533400" cy="4527011"/>
          </a:xfrm>
        </p:spPr>
        <p:txBody>
          <a:bodyPr/>
          <a:lstStyle>
            <a:lvl1pPr>
              <a:defRPr sz="1978"/>
            </a:lvl1pPr>
            <a:lvl2pPr>
              <a:defRPr sz="1699"/>
            </a:lvl2pPr>
            <a:lvl3pPr>
              <a:defRPr sz="1419"/>
            </a:lvl3pPr>
            <a:lvl4pPr>
              <a:defRPr sz="1269"/>
            </a:lvl4pPr>
            <a:lvl5pPr>
              <a:defRPr sz="1269"/>
            </a:lvl5pPr>
            <a:lvl6pPr>
              <a:defRPr sz="1269"/>
            </a:lvl6pPr>
            <a:lvl7pPr>
              <a:defRPr sz="1269"/>
            </a:lvl7pPr>
            <a:lvl8pPr>
              <a:defRPr sz="1269"/>
            </a:lvl8pPr>
            <a:lvl9pPr>
              <a:defRPr sz="1269"/>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p>
            <a:fld id="{E69AEDF0-82BD-47F1-B9B3-178815AD5995}" type="datetimeFigureOut">
              <a:rPr lang="tr-TR" smtClean="0"/>
              <a:t>18.10.2024</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6312D8F7-C697-457F-9945-C8EB3FC323D0}" type="slidenum">
              <a:rPr lang="tr-TR" smtClean="0"/>
              <a:t>‹#›</a:t>
            </a:fld>
            <a:endParaRPr lang="tr-TR"/>
          </a:p>
        </p:txBody>
      </p:sp>
    </p:spTree>
    <p:extLst>
      <p:ext uri="{BB962C8B-B14F-4D97-AF65-F5344CB8AC3E}">
        <p14:creationId xmlns:p14="http://schemas.microsoft.com/office/powerpoint/2010/main" val="38331004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495224" y="274713"/>
            <a:ext cx="8913977" cy="1143265"/>
          </a:xfrm>
        </p:spPr>
        <p:txBody>
          <a:bodyPr/>
          <a:lstStyle>
            <a:lvl1pPr>
              <a:defRPr/>
            </a:lvl1pPr>
          </a:lstStyle>
          <a:p>
            <a:r>
              <a:rPr lang="tr-TR"/>
              <a:t>Asıl başlık stili için tıklatın</a:t>
            </a:r>
          </a:p>
        </p:txBody>
      </p:sp>
      <p:sp>
        <p:nvSpPr>
          <p:cNvPr id="3" name="Metin Yer Tutucusu 2"/>
          <p:cNvSpPr>
            <a:spLocks noGrp="1"/>
          </p:cNvSpPr>
          <p:nvPr>
            <p:ph type="body" idx="1"/>
          </p:nvPr>
        </p:nvSpPr>
        <p:spPr>
          <a:xfrm>
            <a:off x="495223" y="1535474"/>
            <a:ext cx="4376168" cy="639911"/>
          </a:xfrm>
        </p:spPr>
        <p:txBody>
          <a:bodyPr anchor="b"/>
          <a:lstStyle>
            <a:lvl1pPr marL="0" indent="0">
              <a:buNone/>
              <a:defRPr sz="1699" b="1"/>
            </a:lvl1pPr>
            <a:lvl2pPr marL="323447" indent="0">
              <a:buNone/>
              <a:defRPr sz="1419" b="1"/>
            </a:lvl2pPr>
            <a:lvl3pPr marL="646894" indent="0">
              <a:buNone/>
              <a:defRPr sz="1269" b="1"/>
            </a:lvl3pPr>
            <a:lvl4pPr marL="970331" indent="0">
              <a:buNone/>
              <a:defRPr sz="1129" b="1"/>
            </a:lvl4pPr>
            <a:lvl5pPr marL="1293779" indent="0">
              <a:buNone/>
              <a:defRPr sz="1129" b="1"/>
            </a:lvl5pPr>
            <a:lvl6pPr marL="1617227" indent="0">
              <a:buNone/>
              <a:defRPr sz="1129" b="1"/>
            </a:lvl6pPr>
            <a:lvl7pPr marL="1940674" indent="0">
              <a:buNone/>
              <a:defRPr sz="1129" b="1"/>
            </a:lvl7pPr>
            <a:lvl8pPr marL="2264110" indent="0">
              <a:buNone/>
              <a:defRPr sz="1129" b="1"/>
            </a:lvl8pPr>
            <a:lvl9pPr marL="2587558" indent="0">
              <a:buNone/>
              <a:defRPr sz="1129" b="1"/>
            </a:lvl9pPr>
          </a:lstStyle>
          <a:p>
            <a:pPr lvl="0"/>
            <a:r>
              <a:rPr lang="tr-TR"/>
              <a:t>Asıl metin stillerini düzenlemek için tıklatın</a:t>
            </a:r>
          </a:p>
        </p:txBody>
      </p:sp>
      <p:sp>
        <p:nvSpPr>
          <p:cNvPr id="4" name="İçerik Yer Tutucusu 3"/>
          <p:cNvSpPr>
            <a:spLocks noGrp="1"/>
          </p:cNvSpPr>
          <p:nvPr>
            <p:ph sz="half" idx="2"/>
          </p:nvPr>
        </p:nvSpPr>
        <p:spPr>
          <a:xfrm>
            <a:off x="495223" y="2175390"/>
            <a:ext cx="4376168" cy="3952204"/>
          </a:xfrm>
        </p:spPr>
        <p:txBody>
          <a:bodyPr/>
          <a:lstStyle>
            <a:lvl1pPr>
              <a:defRPr sz="1699"/>
            </a:lvl1pPr>
            <a:lvl2pPr>
              <a:defRPr sz="1419"/>
            </a:lvl2pPr>
            <a:lvl3pPr>
              <a:defRPr sz="1269"/>
            </a:lvl3pPr>
            <a:lvl4pPr>
              <a:defRPr sz="1129"/>
            </a:lvl4pPr>
            <a:lvl5pPr>
              <a:defRPr sz="1129"/>
            </a:lvl5pPr>
            <a:lvl6pPr>
              <a:defRPr sz="1129"/>
            </a:lvl6pPr>
            <a:lvl7pPr>
              <a:defRPr sz="1129"/>
            </a:lvl7pPr>
            <a:lvl8pPr>
              <a:defRPr sz="1129"/>
            </a:lvl8pPr>
            <a:lvl9pPr>
              <a:defRPr sz="1129"/>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5031310" y="1535474"/>
            <a:ext cx="4377890" cy="639911"/>
          </a:xfrm>
        </p:spPr>
        <p:txBody>
          <a:bodyPr anchor="b"/>
          <a:lstStyle>
            <a:lvl1pPr marL="0" indent="0">
              <a:buNone/>
              <a:defRPr sz="1699" b="1"/>
            </a:lvl1pPr>
            <a:lvl2pPr marL="323447" indent="0">
              <a:buNone/>
              <a:defRPr sz="1419" b="1"/>
            </a:lvl2pPr>
            <a:lvl3pPr marL="646894" indent="0">
              <a:buNone/>
              <a:defRPr sz="1269" b="1"/>
            </a:lvl3pPr>
            <a:lvl4pPr marL="970331" indent="0">
              <a:buNone/>
              <a:defRPr sz="1129" b="1"/>
            </a:lvl4pPr>
            <a:lvl5pPr marL="1293779" indent="0">
              <a:buNone/>
              <a:defRPr sz="1129" b="1"/>
            </a:lvl5pPr>
            <a:lvl6pPr marL="1617227" indent="0">
              <a:buNone/>
              <a:defRPr sz="1129" b="1"/>
            </a:lvl6pPr>
            <a:lvl7pPr marL="1940674" indent="0">
              <a:buNone/>
              <a:defRPr sz="1129" b="1"/>
            </a:lvl7pPr>
            <a:lvl8pPr marL="2264110" indent="0">
              <a:buNone/>
              <a:defRPr sz="1129" b="1"/>
            </a:lvl8pPr>
            <a:lvl9pPr marL="2587558" indent="0">
              <a:buNone/>
              <a:defRPr sz="1129" b="1"/>
            </a:lvl9pPr>
          </a:lstStyle>
          <a:p>
            <a:pPr lvl="0"/>
            <a:r>
              <a:rPr lang="tr-TR"/>
              <a:t>Asıl metin stillerini düzenlemek için tıklatın</a:t>
            </a:r>
          </a:p>
        </p:txBody>
      </p:sp>
      <p:sp>
        <p:nvSpPr>
          <p:cNvPr id="6" name="İçerik Yer Tutucusu 5"/>
          <p:cNvSpPr>
            <a:spLocks noGrp="1"/>
          </p:cNvSpPr>
          <p:nvPr>
            <p:ph sz="quarter" idx="4"/>
          </p:nvPr>
        </p:nvSpPr>
        <p:spPr>
          <a:xfrm>
            <a:off x="5031310" y="2175390"/>
            <a:ext cx="4377890" cy="3952204"/>
          </a:xfrm>
        </p:spPr>
        <p:txBody>
          <a:bodyPr/>
          <a:lstStyle>
            <a:lvl1pPr>
              <a:defRPr sz="1699"/>
            </a:lvl1pPr>
            <a:lvl2pPr>
              <a:defRPr sz="1419"/>
            </a:lvl2pPr>
            <a:lvl3pPr>
              <a:defRPr sz="1269"/>
            </a:lvl3pPr>
            <a:lvl4pPr>
              <a:defRPr sz="1129"/>
            </a:lvl4pPr>
            <a:lvl5pPr>
              <a:defRPr sz="1129"/>
            </a:lvl5pPr>
            <a:lvl6pPr>
              <a:defRPr sz="1129"/>
            </a:lvl6pPr>
            <a:lvl7pPr>
              <a:defRPr sz="1129"/>
            </a:lvl7pPr>
            <a:lvl8pPr>
              <a:defRPr sz="1129"/>
            </a:lvl8pPr>
            <a:lvl9pPr>
              <a:defRPr sz="1129"/>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p>
            <a:fld id="{E69AEDF0-82BD-47F1-B9B3-178815AD5995}" type="datetimeFigureOut">
              <a:rPr lang="tr-TR" smtClean="0"/>
              <a:t>18.10.2024</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6312D8F7-C697-457F-9945-C8EB3FC323D0}" type="slidenum">
              <a:rPr lang="tr-TR" smtClean="0"/>
              <a:t>‹#›</a:t>
            </a:fld>
            <a:endParaRPr lang="tr-TR"/>
          </a:p>
        </p:txBody>
      </p:sp>
    </p:spTree>
    <p:extLst>
      <p:ext uri="{BB962C8B-B14F-4D97-AF65-F5344CB8AC3E}">
        <p14:creationId xmlns:p14="http://schemas.microsoft.com/office/powerpoint/2010/main" val="29765638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p>
            <a:fld id="{E69AEDF0-82BD-47F1-B9B3-178815AD5995}" type="datetimeFigureOut">
              <a:rPr lang="tr-TR" smtClean="0"/>
              <a:t>18.10.2024</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6312D8F7-C697-457F-9945-C8EB3FC323D0}" type="slidenum">
              <a:rPr lang="tr-TR" smtClean="0"/>
              <a:t>‹#›</a:t>
            </a:fld>
            <a:endParaRPr lang="tr-TR"/>
          </a:p>
        </p:txBody>
      </p:sp>
    </p:spTree>
    <p:extLst>
      <p:ext uri="{BB962C8B-B14F-4D97-AF65-F5344CB8AC3E}">
        <p14:creationId xmlns:p14="http://schemas.microsoft.com/office/powerpoint/2010/main" val="30839398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E69AEDF0-82BD-47F1-B9B3-178815AD5995}" type="datetimeFigureOut">
              <a:rPr lang="tr-TR" smtClean="0"/>
              <a:t>18.10.2024</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6312D8F7-C697-457F-9945-C8EB3FC323D0}" type="slidenum">
              <a:rPr lang="tr-TR" smtClean="0"/>
              <a:t>‹#›</a:t>
            </a:fld>
            <a:endParaRPr lang="tr-TR"/>
          </a:p>
        </p:txBody>
      </p:sp>
    </p:spTree>
    <p:extLst>
      <p:ext uri="{BB962C8B-B14F-4D97-AF65-F5344CB8AC3E}">
        <p14:creationId xmlns:p14="http://schemas.microsoft.com/office/powerpoint/2010/main" val="20919617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95235" y="273119"/>
            <a:ext cx="3258480" cy="1162319"/>
          </a:xfrm>
        </p:spPr>
        <p:txBody>
          <a:bodyPr anchor="b"/>
          <a:lstStyle>
            <a:lvl1pPr algn="l">
              <a:defRPr sz="1419" b="1"/>
            </a:lvl1pPr>
          </a:lstStyle>
          <a:p>
            <a:r>
              <a:rPr lang="tr-TR"/>
              <a:t>Asıl başlık stili için tıklatın</a:t>
            </a:r>
          </a:p>
        </p:txBody>
      </p:sp>
      <p:sp>
        <p:nvSpPr>
          <p:cNvPr id="3" name="İçerik Yer Tutucusu 2"/>
          <p:cNvSpPr>
            <a:spLocks noGrp="1"/>
          </p:cNvSpPr>
          <p:nvPr>
            <p:ph idx="1"/>
          </p:nvPr>
        </p:nvSpPr>
        <p:spPr>
          <a:xfrm>
            <a:off x="3872358" y="273126"/>
            <a:ext cx="5536844" cy="5854469"/>
          </a:xfrm>
        </p:spPr>
        <p:txBody>
          <a:bodyPr/>
          <a:lstStyle>
            <a:lvl1pPr>
              <a:defRPr sz="2268"/>
            </a:lvl1pPr>
            <a:lvl2pPr>
              <a:defRPr sz="1978"/>
            </a:lvl2pPr>
            <a:lvl3pPr>
              <a:defRPr sz="1699"/>
            </a:lvl3pPr>
            <a:lvl4pPr>
              <a:defRPr sz="1419"/>
            </a:lvl4pPr>
            <a:lvl5pPr>
              <a:defRPr sz="1419"/>
            </a:lvl5pPr>
            <a:lvl6pPr>
              <a:defRPr sz="1419"/>
            </a:lvl6pPr>
            <a:lvl7pPr>
              <a:defRPr sz="1419"/>
            </a:lvl7pPr>
            <a:lvl8pPr>
              <a:defRPr sz="1419"/>
            </a:lvl8pPr>
            <a:lvl9pPr>
              <a:defRPr sz="1419"/>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495235" y="1435438"/>
            <a:ext cx="3258480" cy="4692150"/>
          </a:xfrm>
        </p:spPr>
        <p:txBody>
          <a:bodyPr/>
          <a:lstStyle>
            <a:lvl1pPr marL="0" indent="0">
              <a:buNone/>
              <a:defRPr sz="999"/>
            </a:lvl1pPr>
            <a:lvl2pPr marL="323447" indent="0">
              <a:buNone/>
              <a:defRPr sz="999"/>
            </a:lvl2pPr>
            <a:lvl3pPr marL="646894" indent="0">
              <a:buNone/>
              <a:defRPr sz="999"/>
            </a:lvl3pPr>
            <a:lvl4pPr marL="970331" indent="0">
              <a:buNone/>
              <a:defRPr sz="999"/>
            </a:lvl4pPr>
            <a:lvl5pPr marL="1293779" indent="0">
              <a:buNone/>
              <a:defRPr sz="999"/>
            </a:lvl5pPr>
            <a:lvl6pPr marL="1617227" indent="0">
              <a:buNone/>
              <a:defRPr sz="999"/>
            </a:lvl6pPr>
            <a:lvl7pPr marL="1940674" indent="0">
              <a:buNone/>
              <a:defRPr sz="999"/>
            </a:lvl7pPr>
            <a:lvl8pPr marL="2264110" indent="0">
              <a:buNone/>
              <a:defRPr sz="999"/>
            </a:lvl8pPr>
            <a:lvl9pPr marL="2587558" indent="0">
              <a:buNone/>
              <a:defRPr sz="999"/>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p>
            <a:fld id="{E69AEDF0-82BD-47F1-B9B3-178815AD5995}" type="datetimeFigureOut">
              <a:rPr lang="tr-TR" smtClean="0"/>
              <a:t>18.10.2024</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6312D8F7-C697-457F-9945-C8EB3FC323D0}" type="slidenum">
              <a:rPr lang="tr-TR" smtClean="0"/>
              <a:t>‹#›</a:t>
            </a:fld>
            <a:endParaRPr lang="tr-TR"/>
          </a:p>
        </p:txBody>
      </p:sp>
    </p:spTree>
    <p:extLst>
      <p:ext uri="{BB962C8B-B14F-4D97-AF65-F5344CB8AC3E}">
        <p14:creationId xmlns:p14="http://schemas.microsoft.com/office/powerpoint/2010/main" val="42310153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941344" y="4801724"/>
            <a:ext cx="5942648" cy="566869"/>
          </a:xfrm>
        </p:spPr>
        <p:txBody>
          <a:bodyPr anchor="b"/>
          <a:lstStyle>
            <a:lvl1pPr algn="l">
              <a:defRPr sz="1419" b="1"/>
            </a:lvl1pPr>
          </a:lstStyle>
          <a:p>
            <a:r>
              <a:rPr lang="tr-TR"/>
              <a:t>Asıl başlık stili için tıklatın</a:t>
            </a:r>
          </a:p>
        </p:txBody>
      </p:sp>
      <p:sp>
        <p:nvSpPr>
          <p:cNvPr id="3" name="Resim Yer Tutucusu 2"/>
          <p:cNvSpPr>
            <a:spLocks noGrp="1"/>
          </p:cNvSpPr>
          <p:nvPr>
            <p:ph type="pic" idx="1"/>
          </p:nvPr>
        </p:nvSpPr>
        <p:spPr>
          <a:xfrm>
            <a:off x="1941344" y="612922"/>
            <a:ext cx="5942648" cy="4115753"/>
          </a:xfrm>
        </p:spPr>
        <p:txBody>
          <a:bodyPr/>
          <a:lstStyle>
            <a:lvl1pPr marL="0" indent="0">
              <a:buNone/>
              <a:defRPr sz="2268"/>
            </a:lvl1pPr>
            <a:lvl2pPr marL="323447" indent="0">
              <a:buNone/>
              <a:defRPr sz="1978"/>
            </a:lvl2pPr>
            <a:lvl3pPr marL="646894" indent="0">
              <a:buNone/>
              <a:defRPr sz="1699"/>
            </a:lvl3pPr>
            <a:lvl4pPr marL="970331" indent="0">
              <a:buNone/>
              <a:defRPr sz="1419"/>
            </a:lvl4pPr>
            <a:lvl5pPr marL="1293779" indent="0">
              <a:buNone/>
              <a:defRPr sz="1419"/>
            </a:lvl5pPr>
            <a:lvl6pPr marL="1617227" indent="0">
              <a:buNone/>
              <a:defRPr sz="1419"/>
            </a:lvl6pPr>
            <a:lvl7pPr marL="1940674" indent="0">
              <a:buNone/>
              <a:defRPr sz="1419"/>
            </a:lvl7pPr>
            <a:lvl8pPr marL="2264110" indent="0">
              <a:buNone/>
              <a:defRPr sz="1419"/>
            </a:lvl8pPr>
            <a:lvl9pPr marL="2587558" indent="0">
              <a:buNone/>
              <a:defRPr sz="1419"/>
            </a:lvl9pPr>
          </a:lstStyle>
          <a:p>
            <a:endParaRPr lang="tr-TR"/>
          </a:p>
        </p:txBody>
      </p:sp>
      <p:sp>
        <p:nvSpPr>
          <p:cNvPr id="4" name="Metin Yer Tutucusu 3"/>
          <p:cNvSpPr>
            <a:spLocks noGrp="1"/>
          </p:cNvSpPr>
          <p:nvPr>
            <p:ph type="body" sz="half" idx="2"/>
          </p:nvPr>
        </p:nvSpPr>
        <p:spPr>
          <a:xfrm>
            <a:off x="1941344" y="5368585"/>
            <a:ext cx="5942648" cy="805049"/>
          </a:xfrm>
        </p:spPr>
        <p:txBody>
          <a:bodyPr/>
          <a:lstStyle>
            <a:lvl1pPr marL="0" indent="0">
              <a:buNone/>
              <a:defRPr sz="999"/>
            </a:lvl1pPr>
            <a:lvl2pPr marL="323447" indent="0">
              <a:buNone/>
              <a:defRPr sz="999"/>
            </a:lvl2pPr>
            <a:lvl3pPr marL="646894" indent="0">
              <a:buNone/>
              <a:defRPr sz="999"/>
            </a:lvl3pPr>
            <a:lvl4pPr marL="970331" indent="0">
              <a:buNone/>
              <a:defRPr sz="999"/>
            </a:lvl4pPr>
            <a:lvl5pPr marL="1293779" indent="0">
              <a:buNone/>
              <a:defRPr sz="999"/>
            </a:lvl5pPr>
            <a:lvl6pPr marL="1617227" indent="0">
              <a:buNone/>
              <a:defRPr sz="999"/>
            </a:lvl6pPr>
            <a:lvl7pPr marL="1940674" indent="0">
              <a:buNone/>
              <a:defRPr sz="999"/>
            </a:lvl7pPr>
            <a:lvl8pPr marL="2264110" indent="0">
              <a:buNone/>
              <a:defRPr sz="999"/>
            </a:lvl8pPr>
            <a:lvl9pPr marL="2587558" indent="0">
              <a:buNone/>
              <a:defRPr sz="999"/>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p>
            <a:fld id="{E69AEDF0-82BD-47F1-B9B3-178815AD5995}" type="datetimeFigureOut">
              <a:rPr lang="tr-TR" smtClean="0"/>
              <a:t>18.10.2024</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6312D8F7-C697-457F-9945-C8EB3FC323D0}" type="slidenum">
              <a:rPr lang="tr-TR" smtClean="0"/>
              <a:t>‹#›</a:t>
            </a:fld>
            <a:endParaRPr lang="tr-TR"/>
          </a:p>
        </p:txBody>
      </p:sp>
    </p:spTree>
    <p:extLst>
      <p:ext uri="{BB962C8B-B14F-4D97-AF65-F5344CB8AC3E}">
        <p14:creationId xmlns:p14="http://schemas.microsoft.com/office/powerpoint/2010/main" val="35915927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E69AEDF0-82BD-47F1-B9B3-178815AD5995}" type="datetimeFigureOut">
              <a:rPr lang="tr-TR" smtClean="0"/>
              <a:t>18.10.2024</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312D8F7-C697-457F-9945-C8EB3FC323D0}" type="slidenum">
              <a:rPr lang="tr-TR" smtClean="0"/>
              <a:t>‹#›</a:t>
            </a:fld>
            <a:endParaRPr lang="tr-TR"/>
          </a:p>
        </p:txBody>
      </p:sp>
    </p:spTree>
    <p:extLst>
      <p:ext uri="{BB962C8B-B14F-4D97-AF65-F5344CB8AC3E}">
        <p14:creationId xmlns:p14="http://schemas.microsoft.com/office/powerpoint/2010/main" val="17369783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9048102" y="274708"/>
            <a:ext cx="2807967" cy="5852880"/>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624194" y="274708"/>
            <a:ext cx="8258835" cy="5852880"/>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E69AEDF0-82BD-47F1-B9B3-178815AD5995}" type="datetimeFigureOut">
              <a:rPr lang="tr-TR" smtClean="0"/>
              <a:t>18.10.2024</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312D8F7-C697-457F-9945-C8EB3FC323D0}" type="slidenum">
              <a:rPr lang="tr-TR" smtClean="0"/>
              <a:t>‹#›</a:t>
            </a:fld>
            <a:endParaRPr lang="tr-TR"/>
          </a:p>
        </p:txBody>
      </p:sp>
    </p:spTree>
    <p:extLst>
      <p:ext uri="{BB962C8B-B14F-4D97-AF65-F5344CB8AC3E}">
        <p14:creationId xmlns:p14="http://schemas.microsoft.com/office/powerpoint/2010/main" val="37895420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95224" y="274713"/>
            <a:ext cx="8913977" cy="1143265"/>
          </a:xfrm>
          <a:prstGeom prst="rect">
            <a:avLst/>
          </a:prstGeom>
        </p:spPr>
        <p:txBody>
          <a:bodyPr vert="horz" lIns="91440" tIns="45720" rIns="91440" bIns="45720" rtlCol="0" anchor="ctr">
            <a:normAutofit/>
          </a:bodyPr>
          <a:lstStyle/>
          <a:p>
            <a:r>
              <a:rPr lang="tr-TR"/>
              <a:t>Asıl başlık stili için tıklatın</a:t>
            </a:r>
          </a:p>
        </p:txBody>
      </p:sp>
      <p:sp>
        <p:nvSpPr>
          <p:cNvPr id="3" name="Metin Yer Tutucusu 2"/>
          <p:cNvSpPr>
            <a:spLocks noGrp="1"/>
          </p:cNvSpPr>
          <p:nvPr>
            <p:ph type="body" idx="1"/>
          </p:nvPr>
        </p:nvSpPr>
        <p:spPr>
          <a:xfrm>
            <a:off x="495224" y="1600572"/>
            <a:ext cx="8913977" cy="4527011"/>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2"/>
          </p:nvPr>
        </p:nvSpPr>
        <p:spPr>
          <a:xfrm>
            <a:off x="495229" y="6357828"/>
            <a:ext cx="2311031" cy="365210"/>
          </a:xfrm>
          <a:prstGeom prst="rect">
            <a:avLst/>
          </a:prstGeom>
        </p:spPr>
        <p:txBody>
          <a:bodyPr vert="horz" lIns="91440" tIns="45720" rIns="91440" bIns="45720" rtlCol="0" anchor="ctr"/>
          <a:lstStyle>
            <a:lvl1pPr algn="l">
              <a:defRPr sz="999">
                <a:solidFill>
                  <a:schemeClr val="tx1">
                    <a:tint val="75000"/>
                  </a:schemeClr>
                </a:solidFill>
              </a:defRPr>
            </a:lvl1pPr>
          </a:lstStyle>
          <a:p>
            <a:fld id="{E69AEDF0-82BD-47F1-B9B3-178815AD5995}" type="datetimeFigureOut">
              <a:rPr lang="tr-TR" smtClean="0"/>
              <a:t>18.10.2024</a:t>
            </a:fld>
            <a:endParaRPr lang="tr-TR"/>
          </a:p>
        </p:txBody>
      </p:sp>
      <p:sp>
        <p:nvSpPr>
          <p:cNvPr id="5" name="Altbilgi Yer Tutucusu 4"/>
          <p:cNvSpPr>
            <a:spLocks noGrp="1"/>
          </p:cNvSpPr>
          <p:nvPr>
            <p:ph type="ftr" sz="quarter" idx="3"/>
          </p:nvPr>
        </p:nvSpPr>
        <p:spPr>
          <a:xfrm>
            <a:off x="3384015" y="6357828"/>
            <a:ext cx="3136394" cy="365210"/>
          </a:xfrm>
          <a:prstGeom prst="rect">
            <a:avLst/>
          </a:prstGeom>
        </p:spPr>
        <p:txBody>
          <a:bodyPr vert="horz" lIns="91440" tIns="45720" rIns="91440" bIns="45720" rtlCol="0" anchor="ctr"/>
          <a:lstStyle>
            <a:lvl1pPr algn="ctr">
              <a:defRPr sz="999">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7098165" y="6357828"/>
            <a:ext cx="2311031" cy="365210"/>
          </a:xfrm>
          <a:prstGeom prst="rect">
            <a:avLst/>
          </a:prstGeom>
        </p:spPr>
        <p:txBody>
          <a:bodyPr vert="horz" lIns="91440" tIns="45720" rIns="91440" bIns="45720" rtlCol="0" anchor="ctr"/>
          <a:lstStyle>
            <a:lvl1pPr algn="r">
              <a:defRPr sz="999">
                <a:solidFill>
                  <a:schemeClr val="tx1">
                    <a:tint val="75000"/>
                  </a:schemeClr>
                </a:solidFill>
              </a:defRPr>
            </a:lvl1pPr>
          </a:lstStyle>
          <a:p>
            <a:fld id="{6312D8F7-C697-457F-9945-C8EB3FC323D0}" type="slidenum">
              <a:rPr lang="tr-TR" smtClean="0"/>
              <a:t>‹#›</a:t>
            </a:fld>
            <a:endParaRPr lang="tr-TR"/>
          </a:p>
        </p:txBody>
      </p:sp>
    </p:spTree>
    <p:extLst>
      <p:ext uri="{BB962C8B-B14F-4D97-AF65-F5344CB8AC3E}">
        <p14:creationId xmlns:p14="http://schemas.microsoft.com/office/powerpoint/2010/main" val="32318602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646894" rtl="0" eaLnBrk="1" latinLnBrk="0" hangingPunct="1">
        <a:spcBef>
          <a:spcPct val="0"/>
        </a:spcBef>
        <a:buNone/>
        <a:defRPr sz="3118" kern="1200">
          <a:solidFill>
            <a:schemeClr val="tx1"/>
          </a:solidFill>
          <a:latin typeface="+mj-lt"/>
          <a:ea typeface="+mj-ea"/>
          <a:cs typeface="+mj-cs"/>
        </a:defRPr>
      </a:lvl1pPr>
    </p:titleStyle>
    <p:bodyStyle>
      <a:lvl1pPr marL="242580" indent="-242580" algn="l" defTabSz="646894"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1pPr>
      <a:lvl2pPr marL="525599" indent="-202152" algn="l" defTabSz="646894" rtl="0" eaLnBrk="1" latinLnBrk="0" hangingPunct="1">
        <a:spcBef>
          <a:spcPct val="20000"/>
        </a:spcBef>
        <a:buFont typeface="Arial" panose="020B0604020202020204" pitchFamily="34" charset="0"/>
        <a:buChar char="–"/>
        <a:defRPr sz="1978" kern="1200">
          <a:solidFill>
            <a:schemeClr val="tx1"/>
          </a:solidFill>
          <a:latin typeface="+mn-lt"/>
          <a:ea typeface="+mn-ea"/>
          <a:cs typeface="+mn-cs"/>
        </a:defRPr>
      </a:lvl2pPr>
      <a:lvl3pPr marL="808607" indent="-161724" algn="l" defTabSz="646894" rtl="0" eaLnBrk="1" latinLnBrk="0" hangingPunct="1">
        <a:spcBef>
          <a:spcPct val="20000"/>
        </a:spcBef>
        <a:buFont typeface="Arial" panose="020B0604020202020204" pitchFamily="34" charset="0"/>
        <a:buChar char="•"/>
        <a:defRPr sz="1699" kern="1200">
          <a:solidFill>
            <a:schemeClr val="tx1"/>
          </a:solidFill>
          <a:latin typeface="+mn-lt"/>
          <a:ea typeface="+mn-ea"/>
          <a:cs typeface="+mn-cs"/>
        </a:defRPr>
      </a:lvl3pPr>
      <a:lvl4pPr marL="1132055" indent="-161724" algn="l" defTabSz="646894" rtl="0" eaLnBrk="1" latinLnBrk="0" hangingPunct="1">
        <a:spcBef>
          <a:spcPct val="20000"/>
        </a:spcBef>
        <a:buFont typeface="Arial" panose="020B0604020202020204" pitchFamily="34" charset="0"/>
        <a:buChar char="–"/>
        <a:defRPr sz="1419" kern="1200">
          <a:solidFill>
            <a:schemeClr val="tx1"/>
          </a:solidFill>
          <a:latin typeface="+mn-lt"/>
          <a:ea typeface="+mn-ea"/>
          <a:cs typeface="+mn-cs"/>
        </a:defRPr>
      </a:lvl4pPr>
      <a:lvl5pPr marL="1455503" indent="-161724" algn="l" defTabSz="646894" rtl="0" eaLnBrk="1" latinLnBrk="0" hangingPunct="1">
        <a:spcBef>
          <a:spcPct val="20000"/>
        </a:spcBef>
        <a:buFont typeface="Arial" panose="020B0604020202020204" pitchFamily="34" charset="0"/>
        <a:buChar char="»"/>
        <a:defRPr sz="1419" kern="1200">
          <a:solidFill>
            <a:schemeClr val="tx1"/>
          </a:solidFill>
          <a:latin typeface="+mn-lt"/>
          <a:ea typeface="+mn-ea"/>
          <a:cs typeface="+mn-cs"/>
        </a:defRPr>
      </a:lvl5pPr>
      <a:lvl6pPr marL="1778951" indent="-161724" algn="l" defTabSz="646894" rtl="0" eaLnBrk="1" latinLnBrk="0" hangingPunct="1">
        <a:spcBef>
          <a:spcPct val="20000"/>
        </a:spcBef>
        <a:buFont typeface="Arial" panose="020B0604020202020204" pitchFamily="34" charset="0"/>
        <a:buChar char="•"/>
        <a:defRPr sz="1419" kern="1200">
          <a:solidFill>
            <a:schemeClr val="tx1"/>
          </a:solidFill>
          <a:latin typeface="+mn-lt"/>
          <a:ea typeface="+mn-ea"/>
          <a:cs typeface="+mn-cs"/>
        </a:defRPr>
      </a:lvl6pPr>
      <a:lvl7pPr marL="2102388" indent="-161724" algn="l" defTabSz="646894" rtl="0" eaLnBrk="1" latinLnBrk="0" hangingPunct="1">
        <a:spcBef>
          <a:spcPct val="20000"/>
        </a:spcBef>
        <a:buFont typeface="Arial" panose="020B0604020202020204" pitchFamily="34" charset="0"/>
        <a:buChar char="•"/>
        <a:defRPr sz="1419" kern="1200">
          <a:solidFill>
            <a:schemeClr val="tx1"/>
          </a:solidFill>
          <a:latin typeface="+mn-lt"/>
          <a:ea typeface="+mn-ea"/>
          <a:cs typeface="+mn-cs"/>
        </a:defRPr>
      </a:lvl7pPr>
      <a:lvl8pPr marL="2425834" indent="-161724" algn="l" defTabSz="646894" rtl="0" eaLnBrk="1" latinLnBrk="0" hangingPunct="1">
        <a:spcBef>
          <a:spcPct val="20000"/>
        </a:spcBef>
        <a:buFont typeface="Arial" panose="020B0604020202020204" pitchFamily="34" charset="0"/>
        <a:buChar char="•"/>
        <a:defRPr sz="1419" kern="1200">
          <a:solidFill>
            <a:schemeClr val="tx1"/>
          </a:solidFill>
          <a:latin typeface="+mn-lt"/>
          <a:ea typeface="+mn-ea"/>
          <a:cs typeface="+mn-cs"/>
        </a:defRPr>
      </a:lvl8pPr>
      <a:lvl9pPr marL="2749282" indent="-161724" algn="l" defTabSz="646894" rtl="0" eaLnBrk="1" latinLnBrk="0" hangingPunct="1">
        <a:spcBef>
          <a:spcPct val="20000"/>
        </a:spcBef>
        <a:buFont typeface="Arial" panose="020B0604020202020204" pitchFamily="34" charset="0"/>
        <a:buChar char="•"/>
        <a:defRPr sz="1419" kern="1200">
          <a:solidFill>
            <a:schemeClr val="tx1"/>
          </a:solidFill>
          <a:latin typeface="+mn-lt"/>
          <a:ea typeface="+mn-ea"/>
          <a:cs typeface="+mn-cs"/>
        </a:defRPr>
      </a:lvl9pPr>
    </p:bodyStyle>
    <p:otherStyle>
      <a:defPPr>
        <a:defRPr lang="tr-TR"/>
      </a:defPPr>
      <a:lvl1pPr marL="0" algn="l" defTabSz="646894" rtl="0" eaLnBrk="1" latinLnBrk="0" hangingPunct="1">
        <a:defRPr sz="1269" kern="1200">
          <a:solidFill>
            <a:schemeClr val="tx1"/>
          </a:solidFill>
          <a:latin typeface="+mn-lt"/>
          <a:ea typeface="+mn-ea"/>
          <a:cs typeface="+mn-cs"/>
        </a:defRPr>
      </a:lvl1pPr>
      <a:lvl2pPr marL="323447" algn="l" defTabSz="646894" rtl="0" eaLnBrk="1" latinLnBrk="0" hangingPunct="1">
        <a:defRPr sz="1269" kern="1200">
          <a:solidFill>
            <a:schemeClr val="tx1"/>
          </a:solidFill>
          <a:latin typeface="+mn-lt"/>
          <a:ea typeface="+mn-ea"/>
          <a:cs typeface="+mn-cs"/>
        </a:defRPr>
      </a:lvl2pPr>
      <a:lvl3pPr marL="646894" algn="l" defTabSz="646894" rtl="0" eaLnBrk="1" latinLnBrk="0" hangingPunct="1">
        <a:defRPr sz="1269" kern="1200">
          <a:solidFill>
            <a:schemeClr val="tx1"/>
          </a:solidFill>
          <a:latin typeface="+mn-lt"/>
          <a:ea typeface="+mn-ea"/>
          <a:cs typeface="+mn-cs"/>
        </a:defRPr>
      </a:lvl3pPr>
      <a:lvl4pPr marL="970331" algn="l" defTabSz="646894" rtl="0" eaLnBrk="1" latinLnBrk="0" hangingPunct="1">
        <a:defRPr sz="1269" kern="1200">
          <a:solidFill>
            <a:schemeClr val="tx1"/>
          </a:solidFill>
          <a:latin typeface="+mn-lt"/>
          <a:ea typeface="+mn-ea"/>
          <a:cs typeface="+mn-cs"/>
        </a:defRPr>
      </a:lvl4pPr>
      <a:lvl5pPr marL="1293779" algn="l" defTabSz="646894" rtl="0" eaLnBrk="1" latinLnBrk="0" hangingPunct="1">
        <a:defRPr sz="1269" kern="1200">
          <a:solidFill>
            <a:schemeClr val="tx1"/>
          </a:solidFill>
          <a:latin typeface="+mn-lt"/>
          <a:ea typeface="+mn-ea"/>
          <a:cs typeface="+mn-cs"/>
        </a:defRPr>
      </a:lvl5pPr>
      <a:lvl6pPr marL="1617227" algn="l" defTabSz="646894" rtl="0" eaLnBrk="1" latinLnBrk="0" hangingPunct="1">
        <a:defRPr sz="1269" kern="1200">
          <a:solidFill>
            <a:schemeClr val="tx1"/>
          </a:solidFill>
          <a:latin typeface="+mn-lt"/>
          <a:ea typeface="+mn-ea"/>
          <a:cs typeface="+mn-cs"/>
        </a:defRPr>
      </a:lvl6pPr>
      <a:lvl7pPr marL="1940674" algn="l" defTabSz="646894" rtl="0" eaLnBrk="1" latinLnBrk="0" hangingPunct="1">
        <a:defRPr sz="1269" kern="1200">
          <a:solidFill>
            <a:schemeClr val="tx1"/>
          </a:solidFill>
          <a:latin typeface="+mn-lt"/>
          <a:ea typeface="+mn-ea"/>
          <a:cs typeface="+mn-cs"/>
        </a:defRPr>
      </a:lvl7pPr>
      <a:lvl8pPr marL="2264110" algn="l" defTabSz="646894" rtl="0" eaLnBrk="1" latinLnBrk="0" hangingPunct="1">
        <a:defRPr sz="1269" kern="1200">
          <a:solidFill>
            <a:schemeClr val="tx1"/>
          </a:solidFill>
          <a:latin typeface="+mn-lt"/>
          <a:ea typeface="+mn-ea"/>
          <a:cs typeface="+mn-cs"/>
        </a:defRPr>
      </a:lvl8pPr>
      <a:lvl9pPr marL="2587558" algn="l" defTabSz="646894" rtl="0" eaLnBrk="1" latinLnBrk="0" hangingPunct="1">
        <a:defRPr sz="126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8.png"/><Relationship Id="rId18" Type="http://schemas.microsoft.com/office/2007/relationships/hdphoto" Target="../media/hdphoto7.wdp"/><Relationship Id="rId26" Type="http://schemas.microsoft.com/office/2007/relationships/hdphoto" Target="../media/hdphoto11.wdp"/><Relationship Id="rId3" Type="http://schemas.openxmlformats.org/officeDocument/2006/relationships/image" Target="../media/image2.png"/><Relationship Id="rId21" Type="http://schemas.openxmlformats.org/officeDocument/2006/relationships/image" Target="../media/image12.png"/><Relationship Id="rId7" Type="http://schemas.microsoft.com/office/2007/relationships/hdphoto" Target="../media/hdphoto2.wdp"/><Relationship Id="rId12" Type="http://schemas.openxmlformats.org/officeDocument/2006/relationships/image" Target="../media/image7.jpeg"/><Relationship Id="rId17" Type="http://schemas.openxmlformats.org/officeDocument/2006/relationships/image" Target="../media/image10.png"/><Relationship Id="rId25" Type="http://schemas.openxmlformats.org/officeDocument/2006/relationships/image" Target="../media/image14.png"/><Relationship Id="rId2" Type="http://schemas.openxmlformats.org/officeDocument/2006/relationships/image" Target="../media/image1.jpeg"/><Relationship Id="rId16" Type="http://schemas.microsoft.com/office/2007/relationships/hdphoto" Target="../media/hdphoto6.wdp"/><Relationship Id="rId20" Type="http://schemas.microsoft.com/office/2007/relationships/hdphoto" Target="../media/hdphoto8.wdp"/><Relationship Id="rId1" Type="http://schemas.openxmlformats.org/officeDocument/2006/relationships/slideLayout" Target="../slideLayouts/slideLayout1.xml"/><Relationship Id="rId6" Type="http://schemas.openxmlformats.org/officeDocument/2006/relationships/image" Target="../media/image4.png"/><Relationship Id="rId11" Type="http://schemas.microsoft.com/office/2007/relationships/hdphoto" Target="../media/hdphoto4.wdp"/><Relationship Id="rId24" Type="http://schemas.microsoft.com/office/2007/relationships/hdphoto" Target="../media/hdphoto10.wdp"/><Relationship Id="rId5" Type="http://schemas.microsoft.com/office/2007/relationships/hdphoto" Target="../media/hdphoto1.wdp"/><Relationship Id="rId15" Type="http://schemas.openxmlformats.org/officeDocument/2006/relationships/image" Target="../media/image9.png"/><Relationship Id="rId23" Type="http://schemas.openxmlformats.org/officeDocument/2006/relationships/image" Target="../media/image13.png"/><Relationship Id="rId10" Type="http://schemas.openxmlformats.org/officeDocument/2006/relationships/image" Target="../media/image6.png"/><Relationship Id="rId19" Type="http://schemas.openxmlformats.org/officeDocument/2006/relationships/image" Target="../media/image11.png"/><Relationship Id="rId4" Type="http://schemas.openxmlformats.org/officeDocument/2006/relationships/image" Target="../media/image3.png"/><Relationship Id="rId9" Type="http://schemas.microsoft.com/office/2007/relationships/hdphoto" Target="../media/hdphoto3.wdp"/><Relationship Id="rId14" Type="http://schemas.microsoft.com/office/2007/relationships/hdphoto" Target="../media/hdphoto5.wdp"/><Relationship Id="rId22" Type="http://schemas.microsoft.com/office/2007/relationships/hdphoto" Target="../media/hdphoto9.wdp"/></Relationships>
</file>

<file path=ppt/slides/_rels/slide2.xml.rels><?xml version="1.0" encoding="UTF-8" standalone="yes"?>
<Relationships xmlns="http://schemas.openxmlformats.org/package/2006/relationships"><Relationship Id="rId8" Type="http://schemas.openxmlformats.org/officeDocument/2006/relationships/image" Target="../media/image19.jpeg"/><Relationship Id="rId13" Type="http://schemas.microsoft.com/office/2007/relationships/hdphoto" Target="../media/hdphoto15.wdp"/><Relationship Id="rId3" Type="http://schemas.microsoft.com/office/2007/relationships/hdphoto" Target="../media/hdphoto12.wdp"/><Relationship Id="rId7" Type="http://schemas.openxmlformats.org/officeDocument/2006/relationships/image" Target="../media/image18.jpeg"/><Relationship Id="rId12" Type="http://schemas.openxmlformats.org/officeDocument/2006/relationships/image" Target="../media/image22.png"/><Relationship Id="rId2" Type="http://schemas.openxmlformats.org/officeDocument/2006/relationships/image" Target="../media/image15.png"/><Relationship Id="rId1" Type="http://schemas.openxmlformats.org/officeDocument/2006/relationships/slideLayout" Target="../slideLayouts/slideLayout1.xml"/><Relationship Id="rId6" Type="http://schemas.microsoft.com/office/2007/relationships/hdphoto" Target="../media/hdphoto13.wdp"/><Relationship Id="rId11" Type="http://schemas.microsoft.com/office/2007/relationships/hdphoto" Target="../media/hdphoto14.wdp"/><Relationship Id="rId5" Type="http://schemas.openxmlformats.org/officeDocument/2006/relationships/image" Target="../media/image17.png"/><Relationship Id="rId15" Type="http://schemas.microsoft.com/office/2007/relationships/hdphoto" Target="../media/hdphoto16.wdp"/><Relationship Id="rId10" Type="http://schemas.openxmlformats.org/officeDocument/2006/relationships/image" Target="../media/image21.png"/><Relationship Id="rId4" Type="http://schemas.openxmlformats.org/officeDocument/2006/relationships/image" Target="../media/image16.png"/><Relationship Id="rId9" Type="http://schemas.openxmlformats.org/officeDocument/2006/relationships/image" Target="../media/image20.jpeg"/><Relationship Id="rId1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9EFBF"/>
        </a:solidFill>
        <a:effectLst/>
      </p:bgPr>
    </p:bg>
    <p:spTree>
      <p:nvGrpSpPr>
        <p:cNvPr id="1" name=""/>
        <p:cNvGrpSpPr/>
        <p:nvPr/>
      </p:nvGrpSpPr>
      <p:grpSpPr>
        <a:xfrm>
          <a:off x="0" y="0"/>
          <a:ext cx="0" cy="0"/>
          <a:chOff x="0" y="0"/>
          <a:chExt cx="0" cy="0"/>
        </a:xfrm>
      </p:grpSpPr>
      <p:sp>
        <p:nvSpPr>
          <p:cNvPr id="41" name="Akış Çizelgesi: Gecikme 40"/>
          <p:cNvSpPr/>
          <p:nvPr/>
        </p:nvSpPr>
        <p:spPr>
          <a:xfrm flipH="1">
            <a:off x="6826433" y="21063"/>
            <a:ext cx="3077980" cy="6838527"/>
          </a:xfrm>
          <a:prstGeom prst="flowChartDelay">
            <a:avLst/>
          </a:prstGeom>
          <a:solidFill>
            <a:srgbClr val="F5DB7E"/>
          </a:solidFill>
          <a:ln>
            <a:solidFill>
              <a:srgbClr val="F5DB7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8" name="Akış Çizelgesi: Gecikme 37"/>
          <p:cNvSpPr/>
          <p:nvPr/>
        </p:nvSpPr>
        <p:spPr>
          <a:xfrm>
            <a:off x="1" y="2798366"/>
            <a:ext cx="3007989" cy="4061224"/>
          </a:xfrm>
          <a:prstGeom prst="flowChartDelay">
            <a:avLst/>
          </a:prstGeom>
          <a:solidFill>
            <a:srgbClr val="FEBE3D"/>
          </a:solidFill>
          <a:ln>
            <a:solidFill>
              <a:srgbClr val="FEBE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4" name="AutoShape 9" descr="Reduce reuse recicle vektörler | Reduce reuse recicle vektör çizimler,  vektörel grafik | Depositphotos"/>
          <p:cNvSpPr>
            <a:spLocks noChangeAspect="1" noChangeArrowheads="1"/>
          </p:cNvSpPr>
          <p:nvPr/>
        </p:nvSpPr>
        <p:spPr bwMode="auto">
          <a:xfrm>
            <a:off x="4829257" y="4893967"/>
            <a:ext cx="199629" cy="1955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4652" tIns="32326" rIns="64652" bIns="32326" numCol="1" anchor="t" anchorCtr="0" compatLnSpc="1">
            <a:prstTxWarp prst="textNoShape">
              <a:avLst/>
            </a:prstTxWarp>
          </a:bodyPr>
          <a:lstStyle/>
          <a:p>
            <a:endParaRPr lang="tr-TR" sz="999"/>
          </a:p>
        </p:txBody>
      </p:sp>
      <p:pic>
        <p:nvPicPr>
          <p:cNvPr id="1028" name="Picture 4" descr="Grenli Epoksi Zemin Kaplam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72183" y="4136653"/>
            <a:ext cx="1198628" cy="855065"/>
          </a:xfrm>
          <a:prstGeom prst="rect">
            <a:avLst/>
          </a:prstGeom>
          <a:ln>
            <a:noFill/>
          </a:ln>
          <a:effectLst>
            <a:outerShdw blurRad="292100" dist="139700" dir="2700000" algn="tl" rotWithShape="0">
              <a:srgbClr val="333333">
                <a:alpha val="65000"/>
              </a:srgbClr>
            </a:outerShdw>
          </a:effectLst>
        </p:spPr>
      </p:pic>
      <p:pic>
        <p:nvPicPr>
          <p:cNvPr id="31" name="İçerik Yer Tutucusu 6">
            <a:extLst>
              <a:ext uri="{FF2B5EF4-FFF2-40B4-BE49-F238E27FC236}">
                <a16:creationId xmlns:a16="http://schemas.microsoft.com/office/drawing/2014/main" id="{71FFB2DB-5E47-5B43-9B44-76E4BA490F05}"/>
              </a:ext>
            </a:extLst>
          </p:cNvPr>
          <p:cNvPicPr>
            <a:picLocks noChangeAspect="1"/>
          </p:cNvPicPr>
          <p:nvPr/>
        </p:nvPicPr>
        <p:blipFill>
          <a:blip r:embed="rId3"/>
          <a:stretch>
            <a:fillRect/>
          </a:stretch>
        </p:blipFill>
        <p:spPr>
          <a:xfrm>
            <a:off x="6875764" y="275564"/>
            <a:ext cx="684814" cy="634674"/>
          </a:xfrm>
          <a:prstGeom prst="rect">
            <a:avLst/>
          </a:prstGeom>
        </p:spPr>
      </p:pic>
      <p:sp>
        <p:nvSpPr>
          <p:cNvPr id="34" name="Metin kutusu 33"/>
          <p:cNvSpPr txBox="1"/>
          <p:nvPr/>
        </p:nvSpPr>
        <p:spPr>
          <a:xfrm>
            <a:off x="0" y="165953"/>
            <a:ext cx="3131999" cy="307777"/>
          </a:xfrm>
          <a:prstGeom prst="rect">
            <a:avLst/>
          </a:prstGeom>
          <a:noFill/>
        </p:spPr>
        <p:txBody>
          <a:bodyPr wrap="square" rtlCol="0">
            <a:spAutoFit/>
          </a:bodyPr>
          <a:lstStyle/>
          <a:p>
            <a:pPr algn="ctr"/>
            <a:r>
              <a:rPr lang="tr-TR" sz="1400" b="1" dirty="0">
                <a:cs typeface="Arial" panose="020B0604020202020204" pitchFamily="34" charset="0"/>
              </a:rPr>
              <a:t>PROJENİN ÖNEMİ</a:t>
            </a:r>
          </a:p>
        </p:txBody>
      </p:sp>
      <p:sp>
        <p:nvSpPr>
          <p:cNvPr id="35" name="Metin kutusu 34"/>
          <p:cNvSpPr txBox="1"/>
          <p:nvPr/>
        </p:nvSpPr>
        <p:spPr>
          <a:xfrm>
            <a:off x="3387000" y="165952"/>
            <a:ext cx="3132000" cy="307777"/>
          </a:xfrm>
          <a:prstGeom prst="rect">
            <a:avLst/>
          </a:prstGeom>
          <a:noFill/>
        </p:spPr>
        <p:txBody>
          <a:bodyPr wrap="square" rtlCol="0">
            <a:spAutoFit/>
          </a:bodyPr>
          <a:lstStyle/>
          <a:p>
            <a:pPr algn="ctr"/>
            <a:r>
              <a:rPr lang="tr-TR" sz="1400" b="1" dirty="0">
                <a:cs typeface="Arial" panose="020B0604020202020204" pitchFamily="34" charset="0"/>
              </a:rPr>
              <a:t>PROJE EKİBİ</a:t>
            </a:r>
          </a:p>
        </p:txBody>
      </p:sp>
      <p:pic>
        <p:nvPicPr>
          <p:cNvPr id="6" name="Picture 4"/>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3390" b="100000" l="1250" r="100000">
                        <a14:foregroundMark x1="25000" y1="50847" x2="25000" y2="50847"/>
                        <a14:foregroundMark x1="31667" y1="57627" x2="31667" y2="57627"/>
                        <a14:foregroundMark x1="41250" y1="57627" x2="41250" y2="57627"/>
                        <a14:foregroundMark x1="45833" y1="71186" x2="45833" y2="71186"/>
                        <a14:foregroundMark x1="53333" y1="67797" x2="53333" y2="67797"/>
                        <a14:foregroundMark x1="62500" y1="61017" x2="62500" y2="61017"/>
                        <a14:foregroundMark x1="72083" y1="54237" x2="72083" y2="54237"/>
                        <a14:foregroundMark x1="79167" y1="52542" x2="79167" y2="52542"/>
                        <a14:foregroundMark x1="85833" y1="54237" x2="85833" y2="54237"/>
                        <a14:foregroundMark x1="93750" y1="67797" x2="93750" y2="67797"/>
                      </a14:backgroundRemoval>
                    </a14:imgEffect>
                  </a14:imgLayer>
                </a14:imgProps>
              </a:ext>
              <a:ext uri="{28A0092B-C50C-407E-A947-70E740481C1C}">
                <a14:useLocalDpi xmlns:a14="http://schemas.microsoft.com/office/drawing/2010/main" val="0"/>
              </a:ext>
            </a:extLst>
          </a:blip>
          <a:srcRect/>
          <a:stretch>
            <a:fillRect/>
          </a:stretch>
        </p:blipFill>
        <p:spPr bwMode="auto">
          <a:xfrm>
            <a:off x="7655060" y="361060"/>
            <a:ext cx="1369879" cy="4636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4" name="Picture 10"/>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10000" b="90000" l="10000" r="90000">
                        <a14:foregroundMark x1="21333" y1="64444" x2="21333" y2="64444"/>
                        <a14:foregroundMark x1="74667" y1="73778" x2="74667" y2="73778"/>
                      </a14:backgroundRemoval>
                    </a14:imgEffect>
                  </a14:imgLayer>
                </a14:imgProps>
              </a:ext>
              <a:ext uri="{28A0092B-C50C-407E-A947-70E740481C1C}">
                <a14:useLocalDpi xmlns:a14="http://schemas.microsoft.com/office/drawing/2010/main" val="0"/>
              </a:ext>
            </a:extLst>
          </a:blip>
          <a:srcRect/>
          <a:stretch>
            <a:fillRect/>
          </a:stretch>
        </p:blipFill>
        <p:spPr bwMode="auto">
          <a:xfrm>
            <a:off x="1306434" y="1338454"/>
            <a:ext cx="661582" cy="6479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 name="Picture 2"/>
          <p:cNvPicPr/>
          <p:nvPr/>
        </p:nvPicPr>
        <p:blipFill>
          <a:blip r:embed="rId8" cstate="print">
            <a:extLst>
              <a:ext uri="{BEBA8EAE-BF5A-486C-A8C5-ECC9F3942E4B}">
                <a14:imgProps xmlns:a14="http://schemas.microsoft.com/office/drawing/2010/main">
                  <a14:imgLayer r:embed="rId9">
                    <a14:imgEffect>
                      <a14:backgroundRemoval t="0" b="100000" l="1042" r="100000">
                        <a14:foregroundMark x1="19792" y1="47500" x2="19792" y2="47500"/>
                        <a14:foregroundMark x1="15625" y1="42500" x2="15625" y2="42500"/>
                        <a14:foregroundMark x1="11458" y1="53750" x2="11458" y2="53750"/>
                        <a14:foregroundMark x1="26042" y1="72500" x2="26042" y2="72500"/>
                        <a14:foregroundMark x1="28125" y1="70000" x2="28125" y2="70000"/>
                        <a14:foregroundMark x1="34375" y1="76250" x2="34375" y2="76250"/>
                        <a14:foregroundMark x1="59375" y1="76250" x2="59375" y2="76250"/>
                        <a14:foregroundMark x1="84375" y1="52500" x2="84375" y2="52500"/>
                        <a14:foregroundMark x1="57292" y1="47500" x2="57292" y2="47500"/>
                        <a14:foregroundMark x1="43750" y1="23750" x2="43750" y2="23750"/>
                        <a14:foregroundMark x1="32292" y1="27500" x2="32292" y2="27500"/>
                        <a14:foregroundMark x1="31250" y1="23750" x2="31250" y2="23750"/>
                        <a14:foregroundMark x1="37500" y1="28750" x2="37500" y2="28750"/>
                        <a14:foregroundMark x1="43750" y1="20000" x2="43750" y2="20000"/>
                      </a14:backgroundRemoval>
                    </a14:imgEffect>
                  </a14:imgLayer>
                </a14:imgProps>
              </a:ext>
              <a:ext uri="{28A0092B-C50C-407E-A947-70E740481C1C}">
                <a14:useLocalDpi xmlns:a14="http://schemas.microsoft.com/office/drawing/2010/main" val="0"/>
              </a:ext>
            </a:extLst>
          </a:blip>
          <a:srcRect/>
          <a:stretch>
            <a:fillRect/>
          </a:stretch>
        </p:blipFill>
        <p:spPr bwMode="auto">
          <a:xfrm>
            <a:off x="728394" y="1768651"/>
            <a:ext cx="558111" cy="4354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7" name="Picture 13" descr="Citrus definition and meaning | Collins English Dictionary"/>
          <p:cNvPicPr>
            <a:picLocks noChangeAspect="1" noChangeArrowheads="1"/>
          </p:cNvPicPr>
          <p:nvPr/>
        </p:nvPicPr>
        <p:blipFill>
          <a:blip r:embed="rId10" cstate="print">
            <a:extLst>
              <a:ext uri="{BEBA8EAE-BF5A-486C-A8C5-ECC9F3942E4B}">
                <a14:imgProps xmlns:a14="http://schemas.microsoft.com/office/drawing/2010/main">
                  <a14:imgLayer r:embed="rId11">
                    <a14:imgEffect>
                      <a14:backgroundRemoval t="0" b="96552" l="4124" r="95876"/>
                    </a14:imgEffect>
                  </a14:imgLayer>
                </a14:imgProps>
              </a:ext>
              <a:ext uri="{28A0092B-C50C-407E-A947-70E740481C1C}">
                <a14:useLocalDpi xmlns:a14="http://schemas.microsoft.com/office/drawing/2010/main" val="0"/>
              </a:ext>
            </a:extLst>
          </a:blip>
          <a:srcRect/>
          <a:stretch>
            <a:fillRect/>
          </a:stretch>
        </p:blipFill>
        <p:spPr bwMode="auto">
          <a:xfrm>
            <a:off x="1374905" y="747639"/>
            <a:ext cx="524641" cy="380031"/>
          </a:xfrm>
          <a:prstGeom prst="rect">
            <a:avLst/>
          </a:prstGeom>
          <a:noFill/>
          <a:extLst>
            <a:ext uri="{909E8E84-426E-40DD-AFC4-6F175D3DCCD1}">
              <a14:hiddenFill xmlns:a14="http://schemas.microsoft.com/office/drawing/2010/main">
                <a:solidFill>
                  <a:srgbClr val="FFFFFF"/>
                </a:solidFill>
              </a14:hiddenFill>
            </a:ext>
          </a:extLst>
        </p:spPr>
      </p:pic>
      <p:sp>
        <p:nvSpPr>
          <p:cNvPr id="27" name="Metin kutusu 26"/>
          <p:cNvSpPr txBox="1"/>
          <p:nvPr/>
        </p:nvSpPr>
        <p:spPr>
          <a:xfrm>
            <a:off x="3331941" y="5646325"/>
            <a:ext cx="3132000" cy="307777"/>
          </a:xfrm>
          <a:prstGeom prst="rect">
            <a:avLst/>
          </a:prstGeom>
          <a:noFill/>
        </p:spPr>
        <p:txBody>
          <a:bodyPr wrap="square" rtlCol="0">
            <a:spAutoFit/>
          </a:bodyPr>
          <a:lstStyle/>
          <a:p>
            <a:pPr algn="ctr"/>
            <a:r>
              <a:rPr lang="tr-TR" sz="1400" b="1" dirty="0">
                <a:cs typeface="Arial" panose="020B0604020202020204" pitchFamily="34" charset="0"/>
              </a:rPr>
              <a:t>İLETİŞİM</a:t>
            </a:r>
          </a:p>
        </p:txBody>
      </p:sp>
      <p:graphicFrame>
        <p:nvGraphicFramePr>
          <p:cNvPr id="8" name="Tablo 7"/>
          <p:cNvGraphicFramePr>
            <a:graphicFrameLocks noGrp="1"/>
          </p:cNvGraphicFramePr>
          <p:nvPr>
            <p:extLst>
              <p:ext uri="{D42A27DB-BD31-4B8C-83A1-F6EECF244321}">
                <p14:modId xmlns:p14="http://schemas.microsoft.com/office/powerpoint/2010/main" val="807540030"/>
              </p:ext>
            </p:extLst>
          </p:nvPr>
        </p:nvGraphicFramePr>
        <p:xfrm>
          <a:off x="3763933" y="577433"/>
          <a:ext cx="2529905" cy="4782675"/>
        </p:xfrm>
        <a:graphic>
          <a:graphicData uri="http://schemas.openxmlformats.org/drawingml/2006/table">
            <a:tbl>
              <a:tblPr/>
              <a:tblGrid>
                <a:gridCol w="2529905">
                  <a:extLst>
                    <a:ext uri="{9D8B030D-6E8A-4147-A177-3AD203B41FA5}">
                      <a16:colId xmlns:a16="http://schemas.microsoft.com/office/drawing/2014/main" val="1843652515"/>
                    </a:ext>
                  </a:extLst>
                </a:gridCol>
              </a:tblGrid>
              <a:tr h="181181">
                <a:tc>
                  <a:txBody>
                    <a:bodyPr/>
                    <a:lstStyle/>
                    <a:p>
                      <a:pPr algn="l" fontAlgn="t"/>
                      <a:r>
                        <a:rPr lang="tr-TR" sz="1000" b="1" i="1" u="sng" strike="noStrike" dirty="0">
                          <a:solidFill>
                            <a:srgbClr val="000000"/>
                          </a:solidFill>
                          <a:effectLst/>
                          <a:latin typeface="+mn-lt"/>
                        </a:rPr>
                        <a:t>ARAŞTIRMA ORTAKLARI</a:t>
                      </a:r>
                    </a:p>
                    <a:p>
                      <a:pPr marL="0" indent="0" algn="l" fontAlgn="t">
                        <a:buFont typeface="Wingdings" panose="05000000000000000000" pitchFamily="2" charset="2"/>
                        <a:buNone/>
                      </a:pPr>
                      <a:r>
                        <a:rPr lang="tr-TR" sz="1000" b="1" i="1" u="none" strike="noStrike" dirty="0">
                          <a:solidFill>
                            <a:srgbClr val="000000"/>
                          </a:solidFill>
                          <a:effectLst/>
                          <a:latin typeface="+mn-lt"/>
                        </a:rPr>
                        <a:t>TÜBİTAK MARMARA ARAŞTIRMA MERKEZİ</a:t>
                      </a:r>
                    </a:p>
                  </a:txBody>
                  <a:tcPr marL="7744" marR="7744" marT="7584" marB="0">
                    <a:lnL>
                      <a:noFill/>
                    </a:lnL>
                    <a:lnR>
                      <a:noFill/>
                    </a:lnR>
                    <a:lnT>
                      <a:noFill/>
                    </a:lnT>
                    <a:lnB>
                      <a:noFill/>
                    </a:lnB>
                  </a:tcPr>
                </a:tc>
                <a:extLst>
                  <a:ext uri="{0D108BD9-81ED-4DB2-BD59-A6C34878D82A}">
                    <a16:rowId xmlns:a16="http://schemas.microsoft.com/office/drawing/2014/main" val="3056339437"/>
                  </a:ext>
                </a:extLst>
              </a:tr>
              <a:tr h="173493">
                <a:tc>
                  <a:txBody>
                    <a:bodyPr/>
                    <a:lstStyle/>
                    <a:p>
                      <a:pPr algn="l" fontAlgn="ctr"/>
                      <a:r>
                        <a:rPr lang="tr-TR" sz="1000" b="0" i="0" u="none" strike="noStrike" dirty="0">
                          <a:solidFill>
                            <a:srgbClr val="000000"/>
                          </a:solidFill>
                          <a:effectLst/>
                          <a:latin typeface="+mn-lt"/>
                        </a:rPr>
                        <a:t>Doç. Dr. Selda MURAT HOCAOĞLU</a:t>
                      </a:r>
                    </a:p>
                  </a:txBody>
                  <a:tcPr marL="7744" marR="7744" marT="7584" marB="0" anchor="ctr">
                    <a:lnL>
                      <a:noFill/>
                    </a:lnL>
                    <a:lnR>
                      <a:noFill/>
                    </a:lnR>
                    <a:lnT>
                      <a:noFill/>
                    </a:lnT>
                    <a:lnB>
                      <a:noFill/>
                    </a:lnB>
                  </a:tcPr>
                </a:tc>
                <a:extLst>
                  <a:ext uri="{0D108BD9-81ED-4DB2-BD59-A6C34878D82A}">
                    <a16:rowId xmlns:a16="http://schemas.microsoft.com/office/drawing/2014/main" val="2503413251"/>
                  </a:ext>
                </a:extLst>
              </a:tr>
              <a:tr h="173493">
                <a:tc>
                  <a:txBody>
                    <a:bodyPr/>
                    <a:lstStyle/>
                    <a:p>
                      <a:pPr marL="0" marR="0" lvl="0" indent="0" algn="l" defTabSz="646894" rtl="0" eaLnBrk="1" fontAlgn="ctr" latinLnBrk="0" hangingPunct="1">
                        <a:lnSpc>
                          <a:spcPct val="100000"/>
                        </a:lnSpc>
                        <a:spcBef>
                          <a:spcPts val="0"/>
                        </a:spcBef>
                        <a:spcAft>
                          <a:spcPts val="0"/>
                        </a:spcAft>
                        <a:buClrTx/>
                        <a:buSzTx/>
                        <a:buFontTx/>
                        <a:buNone/>
                        <a:tabLst/>
                        <a:defRPr/>
                      </a:pPr>
                      <a:r>
                        <a:rPr lang="tr-TR" sz="1000" b="0" i="0" u="none" strike="noStrike" dirty="0">
                          <a:solidFill>
                            <a:srgbClr val="000000"/>
                          </a:solidFill>
                          <a:effectLst/>
                          <a:latin typeface="+mn-lt"/>
                        </a:rPr>
                        <a:t>Dr. Banu BAHAR</a:t>
                      </a:r>
                    </a:p>
                  </a:txBody>
                  <a:tcPr marL="7744" marR="7744" marT="7584" marB="0" anchor="ctr">
                    <a:lnL>
                      <a:noFill/>
                    </a:lnL>
                    <a:lnR>
                      <a:noFill/>
                    </a:lnR>
                    <a:lnT>
                      <a:noFill/>
                    </a:lnT>
                    <a:lnB>
                      <a:noFill/>
                    </a:lnB>
                  </a:tcPr>
                </a:tc>
                <a:extLst>
                  <a:ext uri="{0D108BD9-81ED-4DB2-BD59-A6C34878D82A}">
                    <a16:rowId xmlns:a16="http://schemas.microsoft.com/office/drawing/2014/main" val="746297"/>
                  </a:ext>
                </a:extLst>
              </a:tr>
              <a:tr h="173493">
                <a:tc>
                  <a:txBody>
                    <a:bodyPr/>
                    <a:lstStyle/>
                    <a:p>
                      <a:pPr marL="0" marR="0" lvl="0" indent="0" algn="l" defTabSz="646894" rtl="0" eaLnBrk="1" fontAlgn="ctr" latinLnBrk="0" hangingPunct="1">
                        <a:lnSpc>
                          <a:spcPct val="100000"/>
                        </a:lnSpc>
                        <a:spcBef>
                          <a:spcPts val="0"/>
                        </a:spcBef>
                        <a:spcAft>
                          <a:spcPts val="0"/>
                        </a:spcAft>
                        <a:buClrTx/>
                        <a:buSzTx/>
                        <a:buFontTx/>
                        <a:buNone/>
                        <a:tabLst/>
                        <a:defRPr/>
                      </a:pPr>
                      <a:r>
                        <a:rPr lang="tr-TR" sz="1000" b="0" i="0" u="none" strike="noStrike" dirty="0">
                          <a:solidFill>
                            <a:srgbClr val="000000"/>
                          </a:solidFill>
                          <a:effectLst/>
                          <a:latin typeface="+mn-lt"/>
                        </a:rPr>
                        <a:t>Dr. Barış GÜZEL</a:t>
                      </a:r>
                    </a:p>
                  </a:txBody>
                  <a:tcPr marL="7744" marR="7744" marT="7584" marB="0" anchor="ctr">
                    <a:lnL>
                      <a:noFill/>
                    </a:lnL>
                    <a:lnR>
                      <a:noFill/>
                    </a:lnR>
                    <a:lnT>
                      <a:noFill/>
                    </a:lnT>
                    <a:lnB>
                      <a:noFill/>
                    </a:lnB>
                  </a:tcPr>
                </a:tc>
                <a:extLst>
                  <a:ext uri="{0D108BD9-81ED-4DB2-BD59-A6C34878D82A}">
                    <a16:rowId xmlns:a16="http://schemas.microsoft.com/office/drawing/2014/main" val="792298715"/>
                  </a:ext>
                </a:extLst>
              </a:tr>
              <a:tr h="173493">
                <a:tc>
                  <a:txBody>
                    <a:bodyPr/>
                    <a:lstStyle/>
                    <a:p>
                      <a:pPr algn="l" fontAlgn="ctr"/>
                      <a:r>
                        <a:rPr lang="tr-TR" sz="1000" b="0" i="0" u="none" strike="noStrike" dirty="0">
                          <a:solidFill>
                            <a:srgbClr val="000000"/>
                          </a:solidFill>
                          <a:effectLst/>
                          <a:latin typeface="+mn-lt"/>
                        </a:rPr>
                        <a:t>Elmas Eva ÖKTEM OLGUN</a:t>
                      </a:r>
                    </a:p>
                  </a:txBody>
                  <a:tcPr marL="7744" marR="7744" marT="7584" marB="0" anchor="ctr">
                    <a:lnL>
                      <a:noFill/>
                    </a:lnL>
                    <a:lnR>
                      <a:noFill/>
                    </a:lnR>
                    <a:lnT>
                      <a:noFill/>
                    </a:lnT>
                    <a:lnB>
                      <a:noFill/>
                    </a:lnB>
                  </a:tcPr>
                </a:tc>
                <a:extLst>
                  <a:ext uri="{0D108BD9-81ED-4DB2-BD59-A6C34878D82A}">
                    <a16:rowId xmlns:a16="http://schemas.microsoft.com/office/drawing/2014/main" val="3531536480"/>
                  </a:ext>
                </a:extLst>
              </a:tr>
              <a:tr h="173493">
                <a:tc>
                  <a:txBody>
                    <a:bodyPr/>
                    <a:lstStyle/>
                    <a:p>
                      <a:pPr algn="l" fontAlgn="ctr"/>
                      <a:r>
                        <a:rPr lang="tr-TR" sz="1000" b="0" i="0" u="none" strike="noStrike" dirty="0">
                          <a:solidFill>
                            <a:srgbClr val="000000"/>
                          </a:solidFill>
                          <a:effectLst/>
                          <a:latin typeface="+mn-lt"/>
                        </a:rPr>
                        <a:t>Dr. Oltan CANLI</a:t>
                      </a:r>
                    </a:p>
                  </a:txBody>
                  <a:tcPr marL="7744" marR="7744" marT="7584" marB="0" anchor="ctr">
                    <a:lnL>
                      <a:noFill/>
                    </a:lnL>
                    <a:lnR>
                      <a:noFill/>
                    </a:lnR>
                    <a:lnT>
                      <a:noFill/>
                    </a:lnT>
                    <a:lnB>
                      <a:noFill/>
                    </a:lnB>
                  </a:tcPr>
                </a:tc>
                <a:extLst>
                  <a:ext uri="{0D108BD9-81ED-4DB2-BD59-A6C34878D82A}">
                    <a16:rowId xmlns:a16="http://schemas.microsoft.com/office/drawing/2014/main" val="3695048513"/>
                  </a:ext>
                </a:extLst>
              </a:tr>
              <a:tr h="173493">
                <a:tc>
                  <a:txBody>
                    <a:bodyPr/>
                    <a:lstStyle/>
                    <a:p>
                      <a:pPr algn="l" fontAlgn="ctr"/>
                      <a:r>
                        <a:rPr lang="tr-TR" sz="1000" b="0" i="0" u="none" strike="noStrike" dirty="0">
                          <a:solidFill>
                            <a:srgbClr val="000000"/>
                          </a:solidFill>
                          <a:effectLst/>
                          <a:latin typeface="+mn-lt"/>
                        </a:rPr>
                        <a:t>Recep PARTAL</a:t>
                      </a:r>
                    </a:p>
                  </a:txBody>
                  <a:tcPr marL="7744" marR="7744" marT="7584" marB="0" anchor="ctr">
                    <a:lnL>
                      <a:noFill/>
                    </a:lnL>
                    <a:lnR>
                      <a:noFill/>
                    </a:lnR>
                    <a:lnT>
                      <a:noFill/>
                    </a:lnT>
                    <a:lnB>
                      <a:noFill/>
                    </a:lnB>
                  </a:tcPr>
                </a:tc>
                <a:extLst>
                  <a:ext uri="{0D108BD9-81ED-4DB2-BD59-A6C34878D82A}">
                    <a16:rowId xmlns:a16="http://schemas.microsoft.com/office/drawing/2014/main" val="1200620304"/>
                  </a:ext>
                </a:extLst>
              </a:tr>
              <a:tr h="173493">
                <a:tc>
                  <a:txBody>
                    <a:bodyPr/>
                    <a:lstStyle/>
                    <a:p>
                      <a:pPr algn="l" fontAlgn="ctr"/>
                      <a:r>
                        <a:rPr lang="tr-TR" sz="1000" b="0" i="0" u="none" strike="noStrike" dirty="0">
                          <a:solidFill>
                            <a:srgbClr val="000000"/>
                          </a:solidFill>
                          <a:effectLst/>
                          <a:latin typeface="+mn-lt"/>
                        </a:rPr>
                        <a:t>İrfan BAŞTÜRK</a:t>
                      </a:r>
                    </a:p>
                  </a:txBody>
                  <a:tcPr marL="7744" marR="7744" marT="7584" marB="0" anchor="ctr">
                    <a:lnL>
                      <a:noFill/>
                    </a:lnL>
                    <a:lnR>
                      <a:noFill/>
                    </a:lnR>
                    <a:lnT>
                      <a:noFill/>
                    </a:lnT>
                    <a:lnB>
                      <a:noFill/>
                    </a:lnB>
                  </a:tcPr>
                </a:tc>
                <a:extLst>
                  <a:ext uri="{0D108BD9-81ED-4DB2-BD59-A6C34878D82A}">
                    <a16:rowId xmlns:a16="http://schemas.microsoft.com/office/drawing/2014/main" val="1955578326"/>
                  </a:ext>
                </a:extLst>
              </a:tr>
              <a:tr h="173493">
                <a:tc>
                  <a:txBody>
                    <a:bodyPr/>
                    <a:lstStyle/>
                    <a:p>
                      <a:pPr algn="l" fontAlgn="ctr"/>
                      <a:r>
                        <a:rPr lang="tr-TR" sz="1000" b="0" i="0" u="none" strike="noStrike" dirty="0">
                          <a:solidFill>
                            <a:srgbClr val="000000"/>
                          </a:solidFill>
                          <a:effectLst/>
                          <a:latin typeface="+mn-lt"/>
                        </a:rPr>
                        <a:t>Beyza YÜCE</a:t>
                      </a:r>
                      <a:r>
                        <a:rPr lang="tr-TR" sz="1000" b="0" i="0" u="none" strike="noStrike" baseline="0" dirty="0">
                          <a:solidFill>
                            <a:srgbClr val="000000"/>
                          </a:solidFill>
                          <a:effectLst/>
                          <a:latin typeface="+mn-lt"/>
                        </a:rPr>
                        <a:t> ELGHOBAGHY</a:t>
                      </a:r>
                      <a:endParaRPr lang="tr-TR" sz="1000" b="0" i="0" u="none" strike="noStrike" dirty="0">
                        <a:solidFill>
                          <a:srgbClr val="000000"/>
                        </a:solidFill>
                        <a:effectLst/>
                        <a:latin typeface="+mn-lt"/>
                      </a:endParaRPr>
                    </a:p>
                  </a:txBody>
                  <a:tcPr marL="7744" marR="7744" marT="7584" marB="0" anchor="ctr">
                    <a:lnL>
                      <a:noFill/>
                    </a:lnL>
                    <a:lnR>
                      <a:noFill/>
                    </a:lnR>
                    <a:lnT>
                      <a:noFill/>
                    </a:lnT>
                    <a:lnB>
                      <a:noFill/>
                    </a:lnB>
                  </a:tcPr>
                </a:tc>
                <a:extLst>
                  <a:ext uri="{0D108BD9-81ED-4DB2-BD59-A6C34878D82A}">
                    <a16:rowId xmlns:a16="http://schemas.microsoft.com/office/drawing/2014/main" val="3161862089"/>
                  </a:ext>
                </a:extLst>
              </a:tr>
              <a:tr h="173493">
                <a:tc>
                  <a:txBody>
                    <a:bodyPr/>
                    <a:lstStyle/>
                    <a:p>
                      <a:pPr algn="l" fontAlgn="ctr"/>
                      <a:r>
                        <a:rPr lang="tr-TR" sz="1000" b="0" i="0" u="none" strike="noStrike" dirty="0">
                          <a:solidFill>
                            <a:srgbClr val="000000"/>
                          </a:solidFill>
                          <a:effectLst/>
                          <a:latin typeface="+mn-lt"/>
                        </a:rPr>
                        <a:t>Derya KAYA</a:t>
                      </a:r>
                    </a:p>
                  </a:txBody>
                  <a:tcPr marL="7744" marR="7744" marT="7584" marB="0" anchor="ctr">
                    <a:lnL>
                      <a:noFill/>
                    </a:lnL>
                    <a:lnR>
                      <a:noFill/>
                    </a:lnR>
                    <a:lnT>
                      <a:noFill/>
                    </a:lnT>
                    <a:lnB>
                      <a:noFill/>
                    </a:lnB>
                  </a:tcPr>
                </a:tc>
                <a:extLst>
                  <a:ext uri="{0D108BD9-81ED-4DB2-BD59-A6C34878D82A}">
                    <a16:rowId xmlns:a16="http://schemas.microsoft.com/office/drawing/2014/main" val="2596691904"/>
                  </a:ext>
                </a:extLst>
              </a:tr>
              <a:tr h="173493">
                <a:tc>
                  <a:txBody>
                    <a:bodyPr/>
                    <a:lstStyle/>
                    <a:p>
                      <a:pPr algn="l" fontAlgn="ctr"/>
                      <a:r>
                        <a:rPr lang="tr-TR" sz="1000" b="0" i="0" u="none" strike="noStrike" dirty="0">
                          <a:solidFill>
                            <a:srgbClr val="000000"/>
                          </a:solidFill>
                          <a:effectLst/>
                          <a:latin typeface="+mn-lt"/>
                        </a:rPr>
                        <a:t>Meltem Hande KALAYCIOĞLU</a:t>
                      </a:r>
                    </a:p>
                  </a:txBody>
                  <a:tcPr marL="7744" marR="7744" marT="7584" marB="0" anchor="ctr">
                    <a:lnL>
                      <a:noFill/>
                    </a:lnL>
                    <a:lnR>
                      <a:noFill/>
                    </a:lnR>
                    <a:lnT>
                      <a:noFill/>
                    </a:lnT>
                    <a:lnB>
                      <a:noFill/>
                    </a:lnB>
                  </a:tcPr>
                </a:tc>
                <a:extLst>
                  <a:ext uri="{0D108BD9-81ED-4DB2-BD59-A6C34878D82A}">
                    <a16:rowId xmlns:a16="http://schemas.microsoft.com/office/drawing/2014/main" val="1990712288"/>
                  </a:ext>
                </a:extLst>
              </a:tr>
              <a:tr h="152755">
                <a:tc>
                  <a:txBody>
                    <a:bodyPr/>
                    <a:lstStyle/>
                    <a:p>
                      <a:pPr algn="l" fontAlgn="b"/>
                      <a:endParaRPr lang="tr-TR" sz="1000" b="0" i="0" u="none" strike="noStrike" dirty="0">
                        <a:solidFill>
                          <a:srgbClr val="000000"/>
                        </a:solidFill>
                        <a:effectLst/>
                        <a:latin typeface="+mn-lt"/>
                      </a:endParaRPr>
                    </a:p>
                  </a:txBody>
                  <a:tcPr marL="7744" marR="7744" marT="7584" marB="0" anchor="b">
                    <a:lnL>
                      <a:noFill/>
                    </a:lnL>
                    <a:lnR>
                      <a:noFill/>
                    </a:lnR>
                    <a:lnT>
                      <a:noFill/>
                    </a:lnT>
                    <a:lnB>
                      <a:noFill/>
                    </a:lnB>
                  </a:tcPr>
                </a:tc>
                <a:extLst>
                  <a:ext uri="{0D108BD9-81ED-4DB2-BD59-A6C34878D82A}">
                    <a16:rowId xmlns:a16="http://schemas.microsoft.com/office/drawing/2014/main" val="639430942"/>
                  </a:ext>
                </a:extLst>
              </a:tr>
              <a:tr h="173493">
                <a:tc>
                  <a:txBody>
                    <a:bodyPr/>
                    <a:lstStyle/>
                    <a:p>
                      <a:pPr marL="0" indent="0" algn="l" fontAlgn="ctr">
                        <a:buFont typeface="Wingdings" panose="05000000000000000000" pitchFamily="2" charset="2"/>
                        <a:buNone/>
                      </a:pPr>
                      <a:r>
                        <a:rPr lang="tr-TR" sz="1000" b="1" i="1" u="none" strike="noStrike" dirty="0">
                          <a:solidFill>
                            <a:srgbClr val="000000"/>
                          </a:solidFill>
                          <a:effectLst/>
                          <a:latin typeface="+mn-lt"/>
                        </a:rPr>
                        <a:t>FRAUNHOFER IMWS</a:t>
                      </a:r>
                    </a:p>
                  </a:txBody>
                  <a:tcPr marL="7744" marR="7744" marT="7584" marB="0" anchor="ctr">
                    <a:lnL>
                      <a:noFill/>
                    </a:lnL>
                    <a:lnR>
                      <a:noFill/>
                    </a:lnR>
                    <a:lnT>
                      <a:noFill/>
                    </a:lnT>
                    <a:lnB>
                      <a:noFill/>
                    </a:lnB>
                  </a:tcPr>
                </a:tc>
                <a:extLst>
                  <a:ext uri="{0D108BD9-81ED-4DB2-BD59-A6C34878D82A}">
                    <a16:rowId xmlns:a16="http://schemas.microsoft.com/office/drawing/2014/main" val="2455553229"/>
                  </a:ext>
                </a:extLst>
              </a:tr>
              <a:tr h="173493">
                <a:tc>
                  <a:txBody>
                    <a:bodyPr/>
                    <a:lstStyle/>
                    <a:p>
                      <a:pPr marL="0" indent="0" algn="l" fontAlgn="ctr">
                        <a:buFont typeface="Wingdings" panose="05000000000000000000" pitchFamily="2" charset="2"/>
                        <a:buNone/>
                      </a:pPr>
                      <a:r>
                        <a:rPr lang="tr-TR" sz="1000" b="1" i="1" u="none" strike="noStrike" dirty="0">
                          <a:solidFill>
                            <a:srgbClr val="000000"/>
                          </a:solidFill>
                          <a:effectLst/>
                          <a:latin typeface="+mn-lt"/>
                        </a:rPr>
                        <a:t>SKZ</a:t>
                      </a:r>
                    </a:p>
                  </a:txBody>
                  <a:tcPr marL="7744" marR="7744" marT="7584" marB="0" anchor="ctr">
                    <a:lnL>
                      <a:noFill/>
                    </a:lnL>
                    <a:lnR>
                      <a:noFill/>
                    </a:lnR>
                    <a:lnT>
                      <a:noFill/>
                    </a:lnT>
                    <a:lnB>
                      <a:noFill/>
                    </a:lnB>
                  </a:tcPr>
                </a:tc>
                <a:extLst>
                  <a:ext uri="{0D108BD9-81ED-4DB2-BD59-A6C34878D82A}">
                    <a16:rowId xmlns:a16="http://schemas.microsoft.com/office/drawing/2014/main" val="3723926602"/>
                  </a:ext>
                </a:extLst>
              </a:tr>
              <a:tr h="152755">
                <a:tc>
                  <a:txBody>
                    <a:bodyPr/>
                    <a:lstStyle/>
                    <a:p>
                      <a:pPr algn="l" fontAlgn="b"/>
                      <a:endParaRPr lang="tr-TR" sz="1000" b="0" i="0" u="none" strike="noStrike" dirty="0">
                        <a:solidFill>
                          <a:srgbClr val="000000"/>
                        </a:solidFill>
                        <a:effectLst/>
                        <a:latin typeface="+mn-lt"/>
                      </a:endParaRPr>
                    </a:p>
                  </a:txBody>
                  <a:tcPr marL="7744" marR="7744" marT="7584" marB="0" anchor="b">
                    <a:lnL>
                      <a:noFill/>
                    </a:lnL>
                    <a:lnR>
                      <a:noFill/>
                    </a:lnR>
                    <a:lnT>
                      <a:noFill/>
                    </a:lnT>
                    <a:lnB>
                      <a:noFill/>
                    </a:lnB>
                  </a:tcPr>
                </a:tc>
                <a:extLst>
                  <a:ext uri="{0D108BD9-81ED-4DB2-BD59-A6C34878D82A}">
                    <a16:rowId xmlns:a16="http://schemas.microsoft.com/office/drawing/2014/main" val="4209150303"/>
                  </a:ext>
                </a:extLst>
              </a:tr>
              <a:tr h="173493">
                <a:tc>
                  <a:txBody>
                    <a:bodyPr/>
                    <a:lstStyle/>
                    <a:p>
                      <a:pPr algn="l" fontAlgn="t"/>
                      <a:r>
                        <a:rPr lang="tr-TR" sz="1000" b="1" i="1" u="sng" strike="noStrike" dirty="0">
                          <a:solidFill>
                            <a:srgbClr val="000000"/>
                          </a:solidFill>
                          <a:effectLst/>
                          <a:latin typeface="+mn-lt"/>
                        </a:rPr>
                        <a:t>ŞEMSİYE KURULUŞLAR</a:t>
                      </a:r>
                    </a:p>
                  </a:txBody>
                  <a:tcPr marL="7744" marR="7744" marT="7584" marB="0">
                    <a:lnL>
                      <a:noFill/>
                    </a:lnL>
                    <a:lnR>
                      <a:noFill/>
                    </a:lnR>
                    <a:lnT>
                      <a:noFill/>
                    </a:lnT>
                    <a:lnB>
                      <a:noFill/>
                    </a:lnB>
                  </a:tcPr>
                </a:tc>
                <a:extLst>
                  <a:ext uri="{0D108BD9-81ED-4DB2-BD59-A6C34878D82A}">
                    <a16:rowId xmlns:a16="http://schemas.microsoft.com/office/drawing/2014/main" val="3127340893"/>
                  </a:ext>
                </a:extLst>
              </a:tr>
              <a:tr h="173493">
                <a:tc>
                  <a:txBody>
                    <a:bodyPr/>
                    <a:lstStyle/>
                    <a:p>
                      <a:pPr algn="l" fontAlgn="ctr"/>
                      <a:r>
                        <a:rPr lang="tr-TR" sz="1000" b="0" i="0" u="none" strike="noStrike" dirty="0">
                          <a:solidFill>
                            <a:srgbClr val="000000"/>
                          </a:solidFill>
                          <a:effectLst/>
                          <a:latin typeface="+mn-lt"/>
                        </a:rPr>
                        <a:t>FSKZ</a:t>
                      </a:r>
                    </a:p>
                  </a:txBody>
                  <a:tcPr marL="7744" marR="7744" marT="7584" marB="0" anchor="ctr">
                    <a:lnL>
                      <a:noFill/>
                    </a:lnL>
                    <a:lnR>
                      <a:noFill/>
                    </a:lnR>
                    <a:lnT>
                      <a:noFill/>
                    </a:lnT>
                    <a:lnB>
                      <a:noFill/>
                    </a:lnB>
                  </a:tcPr>
                </a:tc>
                <a:extLst>
                  <a:ext uri="{0D108BD9-81ED-4DB2-BD59-A6C34878D82A}">
                    <a16:rowId xmlns:a16="http://schemas.microsoft.com/office/drawing/2014/main" val="3266235396"/>
                  </a:ext>
                </a:extLst>
              </a:tr>
              <a:tr h="173493">
                <a:tc>
                  <a:txBody>
                    <a:bodyPr/>
                    <a:lstStyle/>
                    <a:p>
                      <a:pPr algn="l" fontAlgn="ctr"/>
                      <a:r>
                        <a:rPr lang="tr-TR" sz="1000" b="0" i="0" u="none" strike="noStrike" dirty="0">
                          <a:solidFill>
                            <a:srgbClr val="000000"/>
                          </a:solidFill>
                          <a:effectLst/>
                          <a:latin typeface="+mn-lt"/>
                        </a:rPr>
                        <a:t>Sakarya Ticaret ve Sanayi Odası (SATSO) </a:t>
                      </a:r>
                    </a:p>
                  </a:txBody>
                  <a:tcPr marL="7744" marR="7744" marT="7584" marB="0" anchor="ctr">
                    <a:lnL>
                      <a:noFill/>
                    </a:lnL>
                    <a:lnR>
                      <a:noFill/>
                    </a:lnR>
                    <a:lnT>
                      <a:noFill/>
                    </a:lnT>
                    <a:lnB>
                      <a:noFill/>
                    </a:lnB>
                  </a:tcPr>
                </a:tc>
                <a:extLst>
                  <a:ext uri="{0D108BD9-81ED-4DB2-BD59-A6C34878D82A}">
                    <a16:rowId xmlns:a16="http://schemas.microsoft.com/office/drawing/2014/main" val="820073097"/>
                  </a:ext>
                </a:extLst>
              </a:tr>
              <a:tr h="152755">
                <a:tc>
                  <a:txBody>
                    <a:bodyPr/>
                    <a:lstStyle/>
                    <a:p>
                      <a:pPr algn="l" fontAlgn="b"/>
                      <a:endParaRPr lang="tr-TR" sz="1000" b="0" i="0" u="none" strike="noStrike" dirty="0">
                        <a:solidFill>
                          <a:srgbClr val="000000"/>
                        </a:solidFill>
                        <a:effectLst/>
                        <a:latin typeface="+mn-lt"/>
                      </a:endParaRPr>
                    </a:p>
                  </a:txBody>
                  <a:tcPr marL="7744" marR="7744" marT="7584" marB="0" anchor="b">
                    <a:lnL>
                      <a:noFill/>
                    </a:lnL>
                    <a:lnR>
                      <a:noFill/>
                    </a:lnR>
                    <a:lnT>
                      <a:noFill/>
                    </a:lnT>
                    <a:lnB>
                      <a:noFill/>
                    </a:lnB>
                  </a:tcPr>
                </a:tc>
                <a:extLst>
                  <a:ext uri="{0D108BD9-81ED-4DB2-BD59-A6C34878D82A}">
                    <a16:rowId xmlns:a16="http://schemas.microsoft.com/office/drawing/2014/main" val="3790157274"/>
                  </a:ext>
                </a:extLst>
              </a:tr>
              <a:tr h="173493">
                <a:tc>
                  <a:txBody>
                    <a:bodyPr/>
                    <a:lstStyle/>
                    <a:p>
                      <a:pPr algn="l" fontAlgn="t"/>
                      <a:r>
                        <a:rPr lang="tr-TR" sz="1000" b="1" i="1" u="sng" strike="noStrike" dirty="0">
                          <a:solidFill>
                            <a:srgbClr val="000000"/>
                          </a:solidFill>
                          <a:effectLst/>
                          <a:latin typeface="+mn-lt"/>
                        </a:rPr>
                        <a:t>KULLANICI KOMİTELERİ</a:t>
                      </a:r>
                    </a:p>
                  </a:txBody>
                  <a:tcPr marL="7744" marR="7744" marT="7584" marB="0">
                    <a:lnL>
                      <a:noFill/>
                    </a:lnL>
                    <a:lnR>
                      <a:noFill/>
                    </a:lnR>
                    <a:lnT>
                      <a:noFill/>
                    </a:lnT>
                    <a:lnB>
                      <a:noFill/>
                    </a:lnB>
                  </a:tcPr>
                </a:tc>
                <a:extLst>
                  <a:ext uri="{0D108BD9-81ED-4DB2-BD59-A6C34878D82A}">
                    <a16:rowId xmlns:a16="http://schemas.microsoft.com/office/drawing/2014/main" val="3187838887"/>
                  </a:ext>
                </a:extLst>
              </a:tr>
              <a:tr h="173493">
                <a:tc>
                  <a:txBody>
                    <a:bodyPr/>
                    <a:lstStyle/>
                    <a:p>
                      <a:pPr algn="l" fontAlgn="ctr"/>
                      <a:r>
                        <a:rPr lang="tr-TR" sz="1000" b="0" i="0" u="none" strike="noStrike" dirty="0">
                          <a:solidFill>
                            <a:srgbClr val="000000"/>
                          </a:solidFill>
                          <a:effectLst/>
                          <a:latin typeface="+mn-lt"/>
                        </a:rPr>
                        <a:t>Amazon </a:t>
                      </a:r>
                      <a:r>
                        <a:rPr lang="tr-TR" sz="1000" b="0" i="0" u="none" strike="noStrike" dirty="0" err="1">
                          <a:solidFill>
                            <a:srgbClr val="000000"/>
                          </a:solidFill>
                          <a:effectLst/>
                          <a:latin typeface="+mn-lt"/>
                        </a:rPr>
                        <a:t>Wooden</a:t>
                      </a:r>
                      <a:r>
                        <a:rPr lang="tr-TR" sz="1000" b="0" i="0" u="none" strike="noStrike" dirty="0">
                          <a:solidFill>
                            <a:srgbClr val="000000"/>
                          </a:solidFill>
                          <a:effectLst/>
                          <a:latin typeface="+mn-lt"/>
                        </a:rPr>
                        <a:t> </a:t>
                      </a:r>
                    </a:p>
                  </a:txBody>
                  <a:tcPr marL="7744" marR="7744" marT="7584" marB="0" anchor="ctr">
                    <a:lnL>
                      <a:noFill/>
                    </a:lnL>
                    <a:lnR>
                      <a:noFill/>
                    </a:lnR>
                    <a:lnT>
                      <a:noFill/>
                    </a:lnT>
                    <a:lnB>
                      <a:noFill/>
                    </a:lnB>
                  </a:tcPr>
                </a:tc>
                <a:extLst>
                  <a:ext uri="{0D108BD9-81ED-4DB2-BD59-A6C34878D82A}">
                    <a16:rowId xmlns:a16="http://schemas.microsoft.com/office/drawing/2014/main" val="76482267"/>
                  </a:ext>
                </a:extLst>
              </a:tr>
              <a:tr h="173493">
                <a:tc>
                  <a:txBody>
                    <a:bodyPr/>
                    <a:lstStyle/>
                    <a:p>
                      <a:pPr algn="l" fontAlgn="ctr"/>
                      <a:r>
                        <a:rPr lang="tr-TR" sz="1000" b="0" i="0" u="none" strike="noStrike" dirty="0">
                          <a:solidFill>
                            <a:srgbClr val="000000"/>
                          </a:solidFill>
                          <a:effectLst/>
                          <a:latin typeface="+mn-lt"/>
                        </a:rPr>
                        <a:t>Bayrak Grup</a:t>
                      </a:r>
                    </a:p>
                  </a:txBody>
                  <a:tcPr marL="7744" marR="7744" marT="7584" marB="0" anchor="ctr">
                    <a:lnL>
                      <a:noFill/>
                    </a:lnL>
                    <a:lnR>
                      <a:noFill/>
                    </a:lnR>
                    <a:lnT>
                      <a:noFill/>
                    </a:lnT>
                    <a:lnB>
                      <a:noFill/>
                    </a:lnB>
                  </a:tcPr>
                </a:tc>
                <a:extLst>
                  <a:ext uri="{0D108BD9-81ED-4DB2-BD59-A6C34878D82A}">
                    <a16:rowId xmlns:a16="http://schemas.microsoft.com/office/drawing/2014/main" val="3600899308"/>
                  </a:ext>
                </a:extLst>
              </a:tr>
              <a:tr h="173493">
                <a:tc>
                  <a:txBody>
                    <a:bodyPr/>
                    <a:lstStyle/>
                    <a:p>
                      <a:pPr algn="l" fontAlgn="ctr"/>
                      <a:r>
                        <a:rPr lang="tr-TR" sz="1000" b="0" i="0" u="none" strike="noStrike" dirty="0" err="1">
                          <a:solidFill>
                            <a:srgbClr val="000000"/>
                          </a:solidFill>
                          <a:effectLst/>
                          <a:latin typeface="+mn-lt"/>
                        </a:rPr>
                        <a:t>Dempar</a:t>
                      </a:r>
                      <a:r>
                        <a:rPr lang="tr-TR" sz="1000" b="0" i="0" u="none" strike="noStrike" dirty="0">
                          <a:solidFill>
                            <a:srgbClr val="000000"/>
                          </a:solidFill>
                          <a:effectLst/>
                          <a:latin typeface="+mn-lt"/>
                        </a:rPr>
                        <a:t> </a:t>
                      </a:r>
                      <a:r>
                        <a:rPr lang="tr-TR" sz="1000" b="0" i="0" u="none" strike="noStrike" dirty="0" err="1">
                          <a:solidFill>
                            <a:srgbClr val="000000"/>
                          </a:solidFill>
                          <a:effectLst/>
                          <a:latin typeface="+mn-lt"/>
                        </a:rPr>
                        <a:t>Parquet</a:t>
                      </a:r>
                      <a:endParaRPr lang="tr-TR" sz="1000" b="0" i="0" u="none" strike="noStrike" dirty="0">
                        <a:solidFill>
                          <a:srgbClr val="000000"/>
                        </a:solidFill>
                        <a:effectLst/>
                        <a:latin typeface="+mn-lt"/>
                      </a:endParaRPr>
                    </a:p>
                  </a:txBody>
                  <a:tcPr marL="7744" marR="7744" marT="7584" marB="0" anchor="ctr">
                    <a:lnL>
                      <a:noFill/>
                    </a:lnL>
                    <a:lnR>
                      <a:noFill/>
                    </a:lnR>
                    <a:lnT>
                      <a:noFill/>
                    </a:lnT>
                    <a:lnB>
                      <a:noFill/>
                    </a:lnB>
                  </a:tcPr>
                </a:tc>
                <a:extLst>
                  <a:ext uri="{0D108BD9-81ED-4DB2-BD59-A6C34878D82A}">
                    <a16:rowId xmlns:a16="http://schemas.microsoft.com/office/drawing/2014/main" val="781489058"/>
                  </a:ext>
                </a:extLst>
              </a:tr>
              <a:tr h="173493">
                <a:tc>
                  <a:txBody>
                    <a:bodyPr/>
                    <a:lstStyle/>
                    <a:p>
                      <a:pPr algn="l" fontAlgn="ctr"/>
                      <a:r>
                        <a:rPr lang="tr-TR" sz="1000" b="0" i="0" u="none" strike="noStrike" dirty="0">
                          <a:solidFill>
                            <a:srgbClr val="000000"/>
                          </a:solidFill>
                          <a:effectLst/>
                          <a:latin typeface="+mn-lt"/>
                        </a:rPr>
                        <a:t>Okuyan</a:t>
                      </a:r>
                    </a:p>
                  </a:txBody>
                  <a:tcPr marL="7744" marR="7744" marT="7584" marB="0" anchor="ctr">
                    <a:lnL>
                      <a:noFill/>
                    </a:lnL>
                    <a:lnR>
                      <a:noFill/>
                    </a:lnR>
                    <a:lnT>
                      <a:noFill/>
                    </a:lnT>
                    <a:lnB>
                      <a:noFill/>
                    </a:lnB>
                  </a:tcPr>
                </a:tc>
                <a:extLst>
                  <a:ext uri="{0D108BD9-81ED-4DB2-BD59-A6C34878D82A}">
                    <a16:rowId xmlns:a16="http://schemas.microsoft.com/office/drawing/2014/main" val="3588656424"/>
                  </a:ext>
                </a:extLst>
              </a:tr>
              <a:tr h="173493">
                <a:tc>
                  <a:txBody>
                    <a:bodyPr/>
                    <a:lstStyle/>
                    <a:p>
                      <a:pPr algn="l" fontAlgn="ctr"/>
                      <a:r>
                        <a:rPr lang="tr-TR" sz="1000" b="0" i="0" u="none" strike="noStrike" dirty="0" err="1">
                          <a:solidFill>
                            <a:srgbClr val="000000"/>
                          </a:solidFill>
                          <a:effectLst/>
                          <a:latin typeface="+mn-lt"/>
                        </a:rPr>
                        <a:t>Dastaş</a:t>
                      </a:r>
                      <a:endParaRPr lang="tr-TR" sz="1000" b="0" i="0" u="none" strike="noStrike" dirty="0">
                        <a:solidFill>
                          <a:srgbClr val="000000"/>
                        </a:solidFill>
                        <a:effectLst/>
                        <a:latin typeface="+mn-lt"/>
                      </a:endParaRPr>
                    </a:p>
                  </a:txBody>
                  <a:tcPr marL="7744" marR="7744" marT="7584" marB="0" anchor="ctr">
                    <a:lnL>
                      <a:noFill/>
                    </a:lnL>
                    <a:lnR>
                      <a:noFill/>
                    </a:lnR>
                    <a:lnT>
                      <a:noFill/>
                    </a:lnT>
                    <a:lnB>
                      <a:noFill/>
                    </a:lnB>
                  </a:tcPr>
                </a:tc>
                <a:extLst>
                  <a:ext uri="{0D108BD9-81ED-4DB2-BD59-A6C34878D82A}">
                    <a16:rowId xmlns:a16="http://schemas.microsoft.com/office/drawing/2014/main" val="3617531535"/>
                  </a:ext>
                </a:extLst>
              </a:tr>
              <a:tr h="173493">
                <a:tc>
                  <a:txBody>
                    <a:bodyPr/>
                    <a:lstStyle/>
                    <a:p>
                      <a:pPr algn="l" fontAlgn="ctr"/>
                      <a:r>
                        <a:rPr lang="tr-TR" sz="1000" b="0" i="0" u="none" strike="noStrike" dirty="0">
                          <a:solidFill>
                            <a:srgbClr val="000000"/>
                          </a:solidFill>
                          <a:effectLst/>
                          <a:latin typeface="+mn-lt"/>
                        </a:rPr>
                        <a:t>Anadolu Etap </a:t>
                      </a:r>
                    </a:p>
                  </a:txBody>
                  <a:tcPr marL="7744" marR="7744" marT="7584" marB="0" anchor="ctr">
                    <a:lnL>
                      <a:noFill/>
                    </a:lnL>
                    <a:lnR>
                      <a:noFill/>
                    </a:lnR>
                    <a:lnT>
                      <a:noFill/>
                    </a:lnT>
                    <a:lnB>
                      <a:noFill/>
                    </a:lnB>
                  </a:tcPr>
                </a:tc>
                <a:extLst>
                  <a:ext uri="{0D108BD9-81ED-4DB2-BD59-A6C34878D82A}">
                    <a16:rowId xmlns:a16="http://schemas.microsoft.com/office/drawing/2014/main" val="2091766859"/>
                  </a:ext>
                </a:extLst>
              </a:tr>
              <a:tr h="173493">
                <a:tc>
                  <a:txBody>
                    <a:bodyPr/>
                    <a:lstStyle/>
                    <a:p>
                      <a:pPr algn="l" fontAlgn="ctr"/>
                      <a:r>
                        <a:rPr lang="tr-TR" sz="1000" b="0" i="0" u="none" strike="noStrike" dirty="0" err="1">
                          <a:solidFill>
                            <a:srgbClr val="000000"/>
                          </a:solidFill>
                          <a:effectLst/>
                          <a:latin typeface="+mn-lt"/>
                        </a:rPr>
                        <a:t>Beytek</a:t>
                      </a:r>
                      <a:r>
                        <a:rPr lang="tr-TR" sz="1000" b="0" i="0" u="none" strike="noStrike" dirty="0">
                          <a:solidFill>
                            <a:srgbClr val="000000"/>
                          </a:solidFill>
                          <a:effectLst/>
                          <a:latin typeface="+mn-lt"/>
                        </a:rPr>
                        <a:t> Mühendislik</a:t>
                      </a:r>
                    </a:p>
                  </a:txBody>
                  <a:tcPr marL="7744" marR="7744" marT="7584" marB="0" anchor="ctr">
                    <a:lnL>
                      <a:noFill/>
                    </a:lnL>
                    <a:lnR>
                      <a:noFill/>
                    </a:lnR>
                    <a:lnT>
                      <a:noFill/>
                    </a:lnT>
                    <a:lnB>
                      <a:noFill/>
                    </a:lnB>
                  </a:tcPr>
                </a:tc>
                <a:extLst>
                  <a:ext uri="{0D108BD9-81ED-4DB2-BD59-A6C34878D82A}">
                    <a16:rowId xmlns:a16="http://schemas.microsoft.com/office/drawing/2014/main" val="2687640133"/>
                  </a:ext>
                </a:extLst>
              </a:tr>
            </a:tbl>
          </a:graphicData>
        </a:graphic>
      </p:graphicFrame>
      <p:pic>
        <p:nvPicPr>
          <p:cNvPr id="16" name="Picture 4" descr="Narenciye (Turunçgiller) Nedir? Faydaları ve Çeşitleri Nelerdir? » TechWorm"/>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6962785" y="4136653"/>
            <a:ext cx="1191240" cy="855065"/>
          </a:xfrm>
          <a:prstGeom prst="rect">
            <a:avLst/>
          </a:prstGeom>
          <a:ln>
            <a:noFill/>
          </a:ln>
          <a:effectLst>
            <a:outerShdw blurRad="292100" dist="139700" dir="2700000" algn="tl" rotWithShape="0">
              <a:srgbClr val="333333">
                <a:alpha val="65000"/>
              </a:srgbClr>
            </a:outerShdw>
          </a:effectLst>
        </p:spPr>
      </p:pic>
      <p:pic>
        <p:nvPicPr>
          <p:cNvPr id="17" name="Resim 16"/>
          <p:cNvPicPr>
            <a:picLocks noChangeAspect="1"/>
          </p:cNvPicPr>
          <p:nvPr/>
        </p:nvPicPr>
        <p:blipFill>
          <a:blip r:embed="rId13">
            <a:extLst>
              <a:ext uri="{BEBA8EAE-BF5A-486C-A8C5-ECC9F3942E4B}">
                <a14:imgProps xmlns:a14="http://schemas.microsoft.com/office/drawing/2010/main">
                  <a14:imgLayer r:embed="rId14">
                    <a14:imgEffect>
                      <a14:backgroundRemoval t="1647" b="98653" l="6074" r="97778">
                        <a14:backgroundMark x1="24593" y1="33533" x2="24593" y2="33533"/>
                        <a14:backgroundMark x1="23704" y1="30838" x2="23704" y2="30838"/>
                        <a14:backgroundMark x1="21333" y1="28593" x2="21333" y2="28593"/>
                        <a14:backgroundMark x1="20000" y1="28593" x2="19852" y2="31737"/>
                        <a14:backgroundMark x1="19556" y1="33383" x2="19259" y2="34431"/>
                        <a14:backgroundMark x1="18815" y1="34880" x2="18222" y2="36377"/>
                        <a14:backgroundMark x1="18222" y1="38024" x2="18963" y2="39371"/>
                        <a14:backgroundMark x1="20741" y1="39521" x2="21778" y2="40269"/>
                        <a14:backgroundMark x1="22815" y1="41018" x2="25481" y2="42066"/>
                        <a14:backgroundMark x1="25926" y1="42066" x2="27556" y2="42515"/>
                        <a14:backgroundMark x1="29037" y1="42515" x2="29037" y2="42515"/>
                        <a14:backgroundMark x1="30815" y1="39222" x2="30815" y2="39222"/>
                        <a14:backgroundMark x1="32444" y1="35329" x2="32444" y2="34731"/>
                        <a14:backgroundMark x1="34222" y1="29940" x2="34222" y2="29940"/>
                        <a14:backgroundMark x1="34370" y1="28593" x2="34370" y2="27994"/>
                        <a14:backgroundMark x1="34222" y1="26198" x2="34222" y2="26198"/>
                        <a14:backgroundMark x1="32148" y1="25150" x2="31704" y2="25150"/>
                        <a14:backgroundMark x1="30815" y1="25000" x2="30815" y2="25000"/>
                        <a14:backgroundMark x1="26519" y1="23353" x2="26519" y2="23353"/>
                        <a14:backgroundMark x1="25778" y1="62425" x2="25778" y2="62425"/>
                        <a14:backgroundMark x1="29481" y1="63772" x2="30370" y2="64970"/>
                        <a14:backgroundMark x1="31259" y1="65868" x2="32000" y2="66617"/>
                        <a14:backgroundMark x1="32148" y1="66916" x2="32148" y2="66916"/>
                        <a14:backgroundMark x1="32000" y1="69461" x2="31259" y2="72605"/>
                        <a14:backgroundMark x1="30222" y1="73503" x2="30222" y2="73503"/>
                        <a14:backgroundMark x1="29481" y1="73503" x2="29481" y2="73503"/>
                        <a14:backgroundMark x1="27852" y1="72754" x2="27407" y2="72605"/>
                        <a14:backgroundMark x1="24889" y1="71407" x2="24889" y2="71407"/>
                        <a14:backgroundMark x1="37333" y1="67365" x2="37333" y2="67365"/>
                        <a14:backgroundMark x1="49185" y1="42515" x2="49185" y2="42515"/>
                        <a14:backgroundMark x1="47407" y1="45509" x2="47852" y2="47305"/>
                        <a14:backgroundMark x1="48000" y1="47455" x2="49333" y2="48802"/>
                        <a14:backgroundMark x1="50815" y1="48353" x2="50815" y2="48353"/>
                        <a14:backgroundMark x1="51556" y1="47754" x2="52148" y2="47904"/>
                        <a14:backgroundMark x1="53333" y1="50150" x2="53333" y2="50150"/>
                        <a14:backgroundMark x1="54519" y1="48503" x2="54963" y2="47754"/>
                        <a14:backgroundMark x1="55852" y1="44311" x2="55852" y2="44311"/>
                        <a14:backgroundMark x1="55852" y1="42665" x2="55852" y2="42665"/>
                        <a14:backgroundMark x1="55407" y1="39820" x2="55407" y2="39820"/>
                        <a14:backgroundMark x1="54667" y1="38024" x2="54222" y2="37725"/>
                        <a14:backgroundMark x1="52889" y1="36527" x2="52889" y2="36527"/>
                        <a14:backgroundMark x1="52741" y1="34431" x2="52741" y2="34431"/>
                        <a14:backgroundMark x1="52444" y1="34431" x2="52444" y2="34431"/>
                        <a14:backgroundMark x1="51111" y1="34581" x2="51111" y2="34581"/>
                        <a14:backgroundMark x1="51111" y1="34731" x2="51111" y2="34731"/>
                        <a14:backgroundMark x1="52000" y1="39671" x2="52000" y2="39671"/>
                        <a14:backgroundMark x1="45333" y1="46557" x2="44741" y2="47006"/>
                        <a14:backgroundMark x1="41037" y1="45509" x2="41037" y2="45509"/>
                        <a14:backgroundMark x1="43556" y1="53892" x2="43556" y2="53892"/>
                        <a14:backgroundMark x1="40741" y1="59132" x2="40741" y2="59132"/>
                        <a14:backgroundMark x1="40741" y1="59431" x2="40741" y2="59431"/>
                        <a14:backgroundMark x1="43259" y1="58084" x2="43259" y2="58084"/>
                        <a14:backgroundMark x1="50370" y1="60030" x2="51111" y2="61078"/>
                        <a14:backgroundMark x1="55111" y1="62575" x2="55111" y2="62575"/>
                        <a14:backgroundMark x1="55852" y1="64521" x2="55852" y2="64521"/>
                        <a14:backgroundMark x1="55852" y1="64521" x2="55852" y2="64521"/>
                        <a14:backgroundMark x1="53037" y1="65868" x2="53037" y2="65868"/>
                        <a14:backgroundMark x1="52741" y1="66168" x2="52741" y2="66168"/>
                        <a14:backgroundMark x1="54519" y1="66168" x2="54519" y2="66168"/>
                        <a14:backgroundMark x1="55852" y1="65569" x2="57926" y2="64072"/>
                        <a14:backgroundMark x1="62667" y1="56886" x2="63111" y2="56886"/>
                        <a14:backgroundMark x1="66074" y1="55090" x2="66074" y2="55090"/>
                        <a14:backgroundMark x1="66074" y1="55090" x2="66074" y2="55090"/>
                        <a14:backgroundMark x1="65630" y1="53892" x2="65481" y2="52994"/>
                        <a14:backgroundMark x1="64593" y1="49850" x2="64296" y2="48204"/>
                        <a14:backgroundMark x1="64148" y1="44461" x2="64444" y2="43713"/>
                        <a14:backgroundMark x1="65185" y1="42216" x2="65778" y2="41617"/>
                        <a14:backgroundMark x1="63704" y1="62575" x2="63704" y2="62575"/>
                        <a14:backgroundMark x1="74667" y1="68713" x2="74667" y2="68713"/>
                        <a14:backgroundMark x1="75704" y1="67216" x2="74222" y2="67964"/>
                        <a14:backgroundMark x1="68741" y1="68713" x2="68741" y2="68713"/>
                        <a14:backgroundMark x1="69926" y1="65868" x2="70667" y2="65569"/>
                        <a14:backgroundMark x1="72148" y1="63922" x2="72148" y2="63922"/>
                        <a14:backgroundMark x1="73926" y1="60329" x2="74222" y2="59880"/>
                        <a14:backgroundMark x1="75259" y1="57934" x2="75852" y2="57635"/>
                        <a14:backgroundMark x1="77481" y1="55689" x2="79556" y2="55689"/>
                        <a14:backgroundMark x1="79852" y1="55539" x2="80889" y2="56287"/>
                        <a14:backgroundMark x1="81481" y1="56737" x2="82370" y2="57335"/>
                        <a14:backgroundMark x1="84000" y1="59132" x2="84444" y2="60479"/>
                        <a14:backgroundMark x1="84889" y1="60928" x2="85630" y2="62425"/>
                        <a14:backgroundMark x1="86222" y1="65569" x2="86370" y2="66317"/>
                        <a14:backgroundMark x1="86370" y1="66317" x2="86519" y2="66766"/>
                        <a14:backgroundMark x1="86667" y1="67515" x2="86667" y2="68862"/>
                        <a14:backgroundMark x1="86667" y1="69910" x2="86370" y2="71707"/>
                        <a14:backgroundMark x1="85185" y1="72605" x2="84444" y2="73503"/>
                        <a14:backgroundMark x1="81778" y1="73802" x2="80593" y2="74401"/>
                        <a14:backgroundMark x1="79259" y1="74401" x2="77926" y2="75000"/>
                        <a14:backgroundMark x1="76148" y1="75000" x2="74222" y2="75599"/>
                        <a14:backgroundMark x1="73630" y1="75449" x2="73630" y2="75449"/>
                        <a14:backgroundMark x1="72741" y1="73503" x2="72741" y2="72605"/>
                        <a14:backgroundMark x1="73185" y1="70808" x2="73185" y2="70808"/>
                        <a14:backgroundMark x1="51259" y1="88922" x2="51259" y2="88922"/>
                        <a14:backgroundMark x1="51259" y1="88922" x2="51259" y2="88922"/>
                        <a14:backgroundMark x1="50519" y1="86527" x2="50519" y2="86527"/>
                        <a14:backgroundMark x1="40889" y1="78892" x2="40889" y2="78892"/>
                        <a14:backgroundMark x1="40889" y1="77844" x2="42815" y2="77246"/>
                        <a14:backgroundMark x1="43704" y1="76796" x2="43704" y2="76796"/>
                        <a14:backgroundMark x1="44444" y1="76647" x2="46370" y2="76647"/>
                        <a14:backgroundMark x1="48000" y1="76796" x2="48593" y2="77994"/>
                        <a14:backgroundMark x1="49630" y1="79192" x2="50074" y2="82186"/>
                        <a14:backgroundMark x1="50519" y1="83683" x2="50519" y2="84731"/>
                        <a14:backgroundMark x1="50667" y1="85778" x2="50074" y2="88772"/>
                        <a14:backgroundMark x1="49926" y1="89222" x2="49926" y2="89671"/>
                        <a14:backgroundMark x1="54519" y1="89072" x2="55259" y2="89072"/>
                        <a14:backgroundMark x1="58815" y1="86527" x2="58815" y2="86527"/>
                        <a14:backgroundMark x1="60148" y1="77994" x2="60148" y2="77994"/>
                        <a14:backgroundMark x1="59852" y1="72904" x2="59852" y2="72904"/>
                        <a14:backgroundMark x1="56444" y1="71856" x2="56444" y2="71856"/>
                        <a14:backgroundMark x1="51259" y1="71557" x2="51259" y2="71557"/>
                        <a14:backgroundMark x1="48000" y1="70958" x2="48000" y2="70958"/>
                        <a14:backgroundMark x1="46963" y1="70958" x2="46963" y2="70958"/>
                        <a14:backgroundMark x1="46963" y1="70958" x2="46963" y2="70958"/>
                        <a14:backgroundMark x1="59852" y1="72156" x2="59852" y2="72156"/>
                        <a14:backgroundMark x1="59852" y1="72156" x2="59852" y2="72156"/>
                        <a14:backgroundMark x1="61778" y1="73204" x2="62370" y2="73952"/>
                        <a14:backgroundMark x1="62667" y1="74701" x2="62667" y2="74701"/>
                        <a14:backgroundMark x1="63259" y1="75599" x2="63556" y2="76198"/>
                        <a14:backgroundMark x1="64000" y1="77246" x2="64444" y2="78443"/>
                        <a14:backgroundMark x1="64889" y1="79042" x2="65037" y2="79491"/>
                        <a14:backgroundMark x1="65333" y1="80689" x2="65333" y2="81287"/>
                        <a14:backgroundMark x1="65333" y1="82036" x2="65333" y2="83084"/>
                        <a14:backgroundMark x1="65333" y1="83383" x2="65333" y2="83383"/>
                        <a14:backgroundMark x1="49926" y1="47904" x2="49481" y2="47754"/>
                        <a14:backgroundMark x1="41037" y1="43114" x2="41037" y2="43114"/>
                        <a14:backgroundMark x1="40889" y1="41617" x2="40889" y2="41617"/>
                        <a14:backgroundMark x1="73778" y1="84431" x2="73778" y2="84431"/>
                        <a14:backgroundMark x1="75259" y1="85778" x2="75852" y2="86527"/>
                        <a14:backgroundMark x1="76444" y1="86677" x2="77185" y2="86976"/>
                        <a14:backgroundMark x1="82963" y1="86078" x2="86370" y2="86078"/>
                        <a14:backgroundMark x1="86815" y1="85629" x2="86815" y2="85629"/>
                        <a14:backgroundMark x1="89926" y1="83234" x2="90963" y2="82934"/>
                        <a14:backgroundMark x1="92593" y1="81287" x2="92593" y2="81287"/>
                        <a14:backgroundMark x1="93926" y1="78144" x2="93926" y2="78144"/>
                        <a14:backgroundMark x1="94074" y1="76497" x2="94074" y2="76497"/>
                        <a14:backgroundMark x1="94370" y1="75000" x2="94370" y2="75000"/>
                        <a14:backgroundMark x1="94815" y1="78743" x2="94815" y2="78743"/>
                        <a14:backgroundMark x1="86815" y1="80539" x2="86370" y2="80838"/>
                        <a14:backgroundMark x1="89630" y1="86527" x2="89630" y2="86527"/>
                        <a14:backgroundMark x1="89630" y1="86527" x2="89630" y2="86527"/>
                        <a14:backgroundMark x1="95407" y1="83533" x2="95407" y2="83533"/>
                        <a14:backgroundMark x1="95704" y1="84132" x2="95704" y2="86976"/>
                        <a14:backgroundMark x1="95556" y1="88024" x2="95556" y2="89072"/>
                        <a14:backgroundMark x1="94222" y1="93114" x2="94074" y2="94162"/>
                        <a14:backgroundMark x1="94074" y1="94162" x2="93185" y2="95359"/>
                        <a14:backgroundMark x1="91852" y1="95958" x2="90519" y2="96407"/>
                        <a14:backgroundMark x1="86815" y1="95958" x2="86815" y2="95958"/>
                        <a14:backgroundMark x1="86963" y1="95958" x2="86963" y2="95958"/>
                        <a14:backgroundMark x1="86519" y1="91916" x2="86074" y2="92216"/>
                        <a14:backgroundMark x1="78074" y1="89222" x2="78074" y2="89222"/>
                        <a14:backgroundMark x1="78074" y1="88922" x2="78074" y2="88922"/>
                        <a14:backgroundMark x1="77481" y1="87575" x2="77481" y2="87575"/>
                        <a14:backgroundMark x1="80444" y1="86976" x2="81778" y2="87275"/>
                        <a14:backgroundMark x1="86222" y1="85928" x2="86667" y2="85928"/>
                        <a14:backgroundMark x1="87259" y1="85778" x2="87259" y2="85778"/>
                        <a14:backgroundMark x1="96593" y1="76347" x2="96593" y2="76347"/>
                        <a14:backgroundMark x1="96000" y1="75599" x2="96000" y2="75599"/>
                        <a14:backgroundMark x1="96000" y1="75749" x2="96000" y2="77994"/>
                        <a14:backgroundMark x1="96000" y1="78293" x2="96000" y2="80689"/>
                        <a14:backgroundMark x1="96000" y1="81587" x2="96000" y2="83234"/>
                        <a14:backgroundMark x1="95704" y1="74701" x2="95704" y2="74701"/>
                        <a14:backgroundMark x1="95259" y1="73054" x2="95259" y2="73054"/>
                        <a14:backgroundMark x1="95259" y1="73054" x2="95259" y2="73054"/>
                        <a14:backgroundMark x1="42074" y1="43263" x2="42074" y2="43263"/>
                        <a14:backgroundMark x1="43556" y1="40269" x2="43259" y2="45958"/>
                        <a14:backgroundMark x1="42519" y1="47605" x2="42519" y2="49102"/>
                        <a14:backgroundMark x1="42370" y1="53144" x2="42370" y2="53144"/>
                        <a14:backgroundMark x1="43111" y1="56138" x2="43259" y2="56587"/>
                        <a14:backgroundMark x1="92148" y1="45659" x2="92148" y2="45659"/>
                        <a14:backgroundMark x1="64148" y1="64671" x2="64148" y2="64671"/>
                        <a14:backgroundMark x1="94074" y1="54641" x2="94074" y2="54641"/>
                        <a14:backgroundMark x1="93185" y1="55090" x2="93185" y2="55090"/>
                        <a14:backgroundMark x1="93185" y1="55090" x2="93185" y2="55090"/>
                        <a14:backgroundMark x1="93185" y1="55090" x2="93185" y2="55090"/>
                        <a14:backgroundMark x1="93185" y1="55090" x2="93185" y2="55090"/>
                        <a14:backgroundMark x1="93185" y1="55090" x2="93185" y2="55090"/>
                        <a14:backgroundMark x1="93185" y1="54940" x2="93185" y2="54940"/>
                        <a14:backgroundMark x1="93185" y1="54940" x2="93185" y2="54940"/>
                        <a14:backgroundMark x1="93185" y1="54940" x2="93185" y2="54940"/>
                        <a14:backgroundMark x1="93185" y1="54940" x2="93185" y2="54940"/>
                        <a14:backgroundMark x1="92593" y1="54491" x2="92593" y2="54491"/>
                        <a14:backgroundMark x1="93037" y1="56287" x2="93037" y2="56287"/>
                        <a14:backgroundMark x1="42222" y1="69910" x2="42222" y2="69910"/>
                        <a14:backgroundMark x1="42222" y1="69910" x2="42222" y2="69910"/>
                        <a14:backgroundMark x1="42222" y1="69910" x2="42222" y2="69910"/>
                        <a14:backgroundMark x1="42222" y1="69910" x2="42222" y2="69910"/>
                        <a14:backgroundMark x1="42222" y1="69910" x2="42222" y2="69910"/>
                        <a14:backgroundMark x1="42222" y1="69910" x2="42222" y2="69910"/>
                        <a14:backgroundMark x1="42222" y1="69910" x2="42222" y2="69910"/>
                        <a14:backgroundMark x1="42222" y1="69910" x2="42222" y2="69910"/>
                        <a14:backgroundMark x1="42222" y1="69910" x2="42222" y2="69910"/>
                        <a14:backgroundMark x1="42222" y1="69910" x2="42222" y2="69910"/>
                        <a14:backgroundMark x1="42222" y1="69910" x2="42222" y2="69910"/>
                      </a14:backgroundRemoval>
                    </a14:imgEffect>
                  </a14:imgLayer>
                </a14:imgProps>
              </a:ext>
            </a:extLst>
          </a:blip>
          <a:stretch>
            <a:fillRect/>
          </a:stretch>
        </p:blipFill>
        <p:spPr>
          <a:xfrm>
            <a:off x="393900" y="526445"/>
            <a:ext cx="2344197" cy="2271921"/>
          </a:xfrm>
          <a:prstGeom prst="rect">
            <a:avLst/>
          </a:prstGeom>
        </p:spPr>
      </p:pic>
      <p:pic>
        <p:nvPicPr>
          <p:cNvPr id="11" name="Resim 10"/>
          <p:cNvPicPr>
            <a:picLocks noChangeAspect="1"/>
          </p:cNvPicPr>
          <p:nvPr/>
        </p:nvPicPr>
        <p:blipFill>
          <a:blip r:embed="rId15">
            <a:extLst>
              <a:ext uri="{BEBA8EAE-BF5A-486C-A8C5-ECC9F3942E4B}">
                <a14:imgProps xmlns:a14="http://schemas.microsoft.com/office/drawing/2010/main">
                  <a14:imgLayer r:embed="rId16">
                    <a14:imgEffect>
                      <a14:backgroundRemoval t="0" b="98240" l="1747" r="100000">
                        <a14:foregroundMark x1="24454" y1="40176" x2="24454" y2="40176"/>
                        <a14:foregroundMark x1="39301" y1="30499" x2="39301" y2="30499"/>
                        <a14:foregroundMark x1="48908" y1="25806" x2="48908" y2="25806"/>
                        <a14:foregroundMark x1="52838" y1="10557" x2="52838" y2="10557"/>
                        <a14:foregroundMark x1="35371" y1="12317" x2="35371" y2="12317"/>
                        <a14:foregroundMark x1="37991" y1="26100" x2="37991" y2="26100"/>
                        <a14:foregroundMark x1="37991" y1="34897" x2="37991" y2="34897"/>
                        <a14:foregroundMark x1="39301" y1="38710" x2="39301" y2="38710"/>
                        <a14:foregroundMark x1="37991" y1="24633" x2="37991" y2="24633"/>
                        <a14:foregroundMark x1="44105" y1="42815" x2="44105" y2="42815"/>
                      </a14:backgroundRemoval>
                    </a14:imgEffect>
                  </a14:imgLayer>
                </a14:imgProps>
              </a:ext>
            </a:extLst>
          </a:blip>
          <a:stretch>
            <a:fillRect/>
          </a:stretch>
        </p:blipFill>
        <p:spPr>
          <a:xfrm>
            <a:off x="847750" y="1108598"/>
            <a:ext cx="293558" cy="428095"/>
          </a:xfrm>
          <a:prstGeom prst="rect">
            <a:avLst/>
          </a:prstGeom>
        </p:spPr>
      </p:pic>
      <p:pic>
        <p:nvPicPr>
          <p:cNvPr id="1030" name="Picture 6" descr="What is the Difference Between Wild Orange and Sweet Orange Essential Oil -  Pediaa.Com"/>
          <p:cNvPicPr>
            <a:picLocks noChangeAspect="1" noChangeArrowheads="1"/>
          </p:cNvPicPr>
          <p:nvPr/>
        </p:nvPicPr>
        <p:blipFill>
          <a:blip r:embed="rId17" cstate="print">
            <a:extLst>
              <a:ext uri="{BEBA8EAE-BF5A-486C-A8C5-ECC9F3942E4B}">
                <a14:imgProps xmlns:a14="http://schemas.microsoft.com/office/drawing/2010/main">
                  <a14:imgLayer r:embed="rId18">
                    <a14:imgEffect>
                      <a14:backgroundRemoval t="7534" b="99087" l="0" r="100000">
                        <a14:foregroundMark x1="60250" y1="34018" x2="60250" y2="34018"/>
                        <a14:foregroundMark x1="61502" y1="32877" x2="61502" y2="32877"/>
                      </a14:backgroundRemoval>
                    </a14:imgEffect>
                  </a14:imgLayer>
                </a14:imgProps>
              </a:ext>
              <a:ext uri="{28A0092B-C50C-407E-A947-70E740481C1C}">
                <a14:useLocalDpi xmlns:a14="http://schemas.microsoft.com/office/drawing/2010/main" val="0"/>
              </a:ext>
            </a:extLst>
          </a:blip>
          <a:srcRect/>
          <a:stretch>
            <a:fillRect/>
          </a:stretch>
        </p:blipFill>
        <p:spPr bwMode="auto">
          <a:xfrm>
            <a:off x="1989017" y="1804495"/>
            <a:ext cx="541841" cy="363723"/>
          </a:xfrm>
          <a:prstGeom prst="rect">
            <a:avLst/>
          </a:prstGeom>
          <a:noFill/>
          <a:extLst>
            <a:ext uri="{909E8E84-426E-40DD-AFC4-6F175D3DCCD1}">
              <a14:hiddenFill xmlns:a14="http://schemas.microsoft.com/office/drawing/2010/main">
                <a:solidFill>
                  <a:srgbClr val="FFFFFF"/>
                </a:solidFill>
              </a14:hiddenFill>
            </a:ext>
          </a:extLst>
        </p:spPr>
      </p:pic>
      <p:sp>
        <p:nvSpPr>
          <p:cNvPr id="28" name="Dikdörtgen 27"/>
          <p:cNvSpPr/>
          <p:nvPr/>
        </p:nvSpPr>
        <p:spPr>
          <a:xfrm>
            <a:off x="0" y="-2126"/>
            <a:ext cx="3132000" cy="6858000"/>
          </a:xfrm>
          <a:prstGeom prst="rect">
            <a:avLst/>
          </a:prstGeom>
          <a:no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tr-TR"/>
          </a:p>
        </p:txBody>
      </p:sp>
      <p:sp>
        <p:nvSpPr>
          <p:cNvPr id="29" name="Dikdörtgen 28"/>
          <p:cNvSpPr/>
          <p:nvPr/>
        </p:nvSpPr>
        <p:spPr>
          <a:xfrm>
            <a:off x="3387000" y="-2126"/>
            <a:ext cx="3132000" cy="6858000"/>
          </a:xfrm>
          <a:prstGeom prst="rect">
            <a:avLst/>
          </a:prstGeom>
          <a:no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tr-TR"/>
          </a:p>
        </p:txBody>
      </p:sp>
      <p:sp>
        <p:nvSpPr>
          <p:cNvPr id="30" name="Dikdörtgen 29"/>
          <p:cNvSpPr/>
          <p:nvPr/>
        </p:nvSpPr>
        <p:spPr>
          <a:xfrm>
            <a:off x="6774000" y="-2126"/>
            <a:ext cx="3132000" cy="6858000"/>
          </a:xfrm>
          <a:prstGeom prst="rect">
            <a:avLst/>
          </a:prstGeom>
          <a:no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tr-TR"/>
          </a:p>
        </p:txBody>
      </p:sp>
      <p:sp>
        <p:nvSpPr>
          <p:cNvPr id="39" name="Şeritli Sağ Ok 38"/>
          <p:cNvSpPr/>
          <p:nvPr/>
        </p:nvSpPr>
        <p:spPr>
          <a:xfrm>
            <a:off x="8251908" y="4490790"/>
            <a:ext cx="263428" cy="146790"/>
          </a:xfrm>
          <a:prstGeom prst="stripedRightArrow">
            <a:avLst/>
          </a:prstGeom>
          <a:solidFill>
            <a:srgbClr val="F49307"/>
          </a:solidFill>
          <a:ln>
            <a:solidFill>
              <a:srgbClr val="F4930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999"/>
          </a:p>
        </p:txBody>
      </p:sp>
      <p:sp>
        <p:nvSpPr>
          <p:cNvPr id="42" name="Dikdörtgen 41"/>
          <p:cNvSpPr/>
          <p:nvPr/>
        </p:nvSpPr>
        <p:spPr>
          <a:xfrm>
            <a:off x="6691939" y="1843157"/>
            <a:ext cx="3081045" cy="1551866"/>
          </a:xfrm>
          <a:prstGeom prst="rect">
            <a:avLst/>
          </a:prstGeom>
          <a:noFill/>
        </p:spPr>
        <p:txBody>
          <a:bodyPr wrap="square" lIns="83978" tIns="41989" rIns="83978" bIns="41989">
            <a:spAutoFit/>
          </a:bodyPr>
          <a:lstStyle/>
          <a:p>
            <a:pPr algn="r"/>
            <a:r>
              <a:rPr lang="tr-TR" sz="2000" b="1" dirty="0"/>
              <a:t>YENİLENEBİLİR HAMMADDEDEN </a:t>
            </a:r>
          </a:p>
          <a:p>
            <a:pPr algn="r">
              <a:spcAft>
                <a:spcPts val="386"/>
              </a:spcAft>
            </a:pPr>
            <a:r>
              <a:rPr lang="tr-TR" sz="2000" b="1" dirty="0"/>
              <a:t>BİYO-BAZLI EPOKSİ REÇİNE </a:t>
            </a:r>
          </a:p>
          <a:p>
            <a:pPr algn="r"/>
            <a:r>
              <a:rPr lang="tr-TR" sz="1600" dirty="0"/>
              <a:t>ÜRETİMİ İÇİN PROSES </a:t>
            </a:r>
          </a:p>
          <a:p>
            <a:pPr algn="r"/>
            <a:r>
              <a:rPr lang="tr-TR" sz="1600" dirty="0"/>
              <a:t>GELİŞTİRİLMESİ PROJESİ</a:t>
            </a:r>
          </a:p>
        </p:txBody>
      </p:sp>
      <p:pic>
        <p:nvPicPr>
          <p:cNvPr id="1026" name="Picture 2"/>
          <p:cNvPicPr>
            <a:picLocks noChangeAspect="1" noChangeArrowheads="1"/>
          </p:cNvPicPr>
          <p:nvPr/>
        </p:nvPicPr>
        <p:blipFill>
          <a:blip r:embed="rId19" cstate="print">
            <a:extLst>
              <a:ext uri="{BEBA8EAE-BF5A-486C-A8C5-ECC9F3942E4B}">
                <a14:imgProps xmlns:a14="http://schemas.microsoft.com/office/drawing/2010/main">
                  <a14:imgLayer r:embed="rId20">
                    <a14:imgEffect>
                      <a14:backgroundRemoval t="10000" b="90000" l="796" r="100000">
                        <a14:foregroundMark x1="7427" y1="48182" x2="7427" y2="48182"/>
                        <a14:foregroundMark x1="14589" y1="56364" x2="14589" y2="56364"/>
                        <a14:foregroundMark x1="7958" y1="54545" x2="7958" y2="54545"/>
                        <a14:foregroundMark x1="10080" y1="51818" x2="10080" y2="51818"/>
                        <a14:foregroundMark x1="7427" y1="40909" x2="7427" y2="40909"/>
                        <a14:foregroundMark x1="4509" y1="55455" x2="4509" y2="55455"/>
                        <a14:foregroundMark x1="14058" y1="44545" x2="14058" y2="44545"/>
                        <a14:foregroundMark x1="28912" y1="50909" x2="28912" y2="50909"/>
                        <a14:foregroundMark x1="33687" y1="35455" x2="33687" y2="35455"/>
                        <a14:foregroundMark x1="32891" y1="69091" x2="32891" y2="69091"/>
                        <a14:foregroundMark x1="27586" y1="58182" x2="27586" y2="58182"/>
                        <a14:foregroundMark x1="27586" y1="58182" x2="27586" y2="58182"/>
                        <a14:foregroundMark x1="27586" y1="37273" x2="27586" y2="37273"/>
                        <a14:foregroundMark x1="38196" y1="50909" x2="38196" y2="50909"/>
                        <a14:foregroundMark x1="44032" y1="65455" x2="44032" y2="65455"/>
                        <a14:foregroundMark x1="48011" y1="65455" x2="48011" y2="65455"/>
                        <a14:foregroundMark x1="48011" y1="49091" x2="48011" y2="49091"/>
                        <a14:foregroundMark x1="44297" y1="35455" x2="44297" y2="35455"/>
                        <a14:foregroundMark x1="40849" y1="38182" x2="40849" y2="38182"/>
                        <a14:foregroundMark x1="54907" y1="42727" x2="54907" y2="42727"/>
                        <a14:foregroundMark x1="54907" y1="33636" x2="54907" y2="33636"/>
                        <a14:foregroundMark x1="59416" y1="37273" x2="59416" y2="37273"/>
                        <a14:foregroundMark x1="63660" y1="37273" x2="63660" y2="37273"/>
                        <a14:foregroundMark x1="72679" y1="33636" x2="72679" y2="33636"/>
                        <a14:foregroundMark x1="72414" y1="67273" x2="72414" y2="67273"/>
                        <a14:foregroundMark x1="65252" y1="60000" x2="65252" y2="60000"/>
                        <a14:foregroundMark x1="73475" y1="50909" x2="73475" y2="50909"/>
                        <a14:foregroundMark x1="64191" y1="44545" x2="64191" y2="44545"/>
                        <a14:foregroundMark x1="88329" y1="50000" x2="88329" y2="50000"/>
                        <a14:foregroundMark x1="84881" y1="32727" x2="84881" y2="32727"/>
                        <a14:foregroundMark x1="78780" y1="49091" x2="78780" y2="49091"/>
                        <a14:foregroundMark x1="84881" y1="52727" x2="84881" y2="52727"/>
                        <a14:foregroundMark x1="86207" y1="70909" x2="86207" y2="70909"/>
                        <a14:foregroundMark x1="86207" y1="70909" x2="86207" y2="70909"/>
                        <a14:foregroundMark x1="80637" y1="59091" x2="80637" y2="59091"/>
                        <a14:foregroundMark x1="83289" y1="70000" x2="83289" y2="70000"/>
                        <a14:foregroundMark x1="87003" y1="64545" x2="87003" y2="64545"/>
                        <a14:foregroundMark x1="94960" y1="30909" x2="94960" y2="30909"/>
                        <a14:foregroundMark x1="95491" y1="45455" x2="95491" y2="45455"/>
                        <a14:foregroundMark x1="94695" y1="61818" x2="94695" y2="61818"/>
                        <a14:foregroundMark x1="94695" y1="61818" x2="94695" y2="61818"/>
                        <a14:foregroundMark x1="93899" y1="22727" x2="93899" y2="22727"/>
                        <a14:foregroundMark x1="93369" y1="40000" x2="93369" y2="40000"/>
                        <a14:foregroundMark x1="12202" y1="36364" x2="12202" y2="36364"/>
                      </a14:backgroundRemoval>
                    </a14:imgEffect>
                  </a14:imgLayer>
                </a14:imgProps>
              </a:ext>
              <a:ext uri="{28A0092B-C50C-407E-A947-70E740481C1C}">
                <a14:useLocalDpi xmlns:a14="http://schemas.microsoft.com/office/drawing/2010/main" val="0"/>
              </a:ext>
            </a:extLst>
          </a:blip>
          <a:srcRect/>
          <a:stretch>
            <a:fillRect/>
          </a:stretch>
        </p:blipFill>
        <p:spPr bwMode="auto">
          <a:xfrm>
            <a:off x="7796544" y="6103823"/>
            <a:ext cx="1086909" cy="3171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descr="Green Chemistry Principles"/>
          <p:cNvPicPr>
            <a:picLocks noChangeAspect="1" noChangeArrowheads="1"/>
          </p:cNvPicPr>
          <p:nvPr/>
        </p:nvPicPr>
        <p:blipFill>
          <a:blip r:embed="rId21" cstate="print">
            <a:extLst>
              <a:ext uri="{BEBA8EAE-BF5A-486C-A8C5-ECC9F3942E4B}">
                <a14:imgProps xmlns:a14="http://schemas.microsoft.com/office/drawing/2010/main">
                  <a14:imgLayer r:embed="rId22">
                    <a14:imgEffect>
                      <a14:backgroundRemoval t="0" b="100000" l="556" r="100000">
                        <a14:foregroundMark x1="38333" y1="51111" x2="38333" y2="51111"/>
                        <a14:foregroundMark x1="45556" y1="52778" x2="45556" y2="52778"/>
                        <a14:foregroundMark x1="56111" y1="53889" x2="56111" y2="53889"/>
                        <a14:foregroundMark x1="63889" y1="54444" x2="63889" y2="54444"/>
                        <a14:foregroundMark x1="53333" y1="19444" x2="53333" y2="19444"/>
                        <a14:foregroundMark x1="63889" y1="32222" x2="63889" y2="32222"/>
                        <a14:foregroundMark x1="57778" y1="28889" x2="57778" y2="28889"/>
                        <a14:foregroundMark x1="57778" y1="28889" x2="57778" y2="28889"/>
                        <a14:foregroundMark x1="57778" y1="28889" x2="57778" y2="28889"/>
                        <a14:foregroundMark x1="46667" y1="75000" x2="46667" y2="75000"/>
                        <a14:foregroundMark x1="46667" y1="75000" x2="46667" y2="75000"/>
                        <a14:foregroundMark x1="46667" y1="75000" x2="46667" y2="75000"/>
                        <a14:foregroundMark x1="46667" y1="75000" x2="46667" y2="75000"/>
                        <a14:foregroundMark x1="46667" y1="75000" x2="46667" y2="75000"/>
                        <a14:foregroundMark x1="69444" y1="75000" x2="69444" y2="75000"/>
                        <a14:foregroundMark x1="47222" y1="19444" x2="47222" y2="19444"/>
                        <a14:foregroundMark x1="39444" y1="20000" x2="39444" y2="20000"/>
                      </a14:backgroundRemoval>
                    </a14:imgEffect>
                  </a14:imgLayer>
                </a14:imgProps>
              </a:ext>
              <a:ext uri="{28A0092B-C50C-407E-A947-70E740481C1C}">
                <a14:useLocalDpi xmlns:a14="http://schemas.microsoft.com/office/drawing/2010/main" val="0"/>
              </a:ext>
            </a:extLst>
          </a:blip>
          <a:srcRect/>
          <a:stretch>
            <a:fillRect/>
          </a:stretch>
        </p:blipFill>
        <p:spPr bwMode="auto">
          <a:xfrm>
            <a:off x="2083714" y="1097223"/>
            <a:ext cx="409023" cy="409023"/>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p:cNvPicPr>
            <a:picLocks noChangeAspect="1" noChangeArrowheads="1"/>
          </p:cNvPicPr>
          <p:nvPr/>
        </p:nvPicPr>
        <p:blipFill>
          <a:blip r:embed="rId23">
            <a:extLst>
              <a:ext uri="{BEBA8EAE-BF5A-486C-A8C5-ECC9F3942E4B}">
                <a14:imgProps xmlns:a14="http://schemas.microsoft.com/office/drawing/2010/main">
                  <a14:imgLayer r:embed="rId24">
                    <a14:imgEffect>
                      <a14:backgroundRemoval t="0" b="89394" l="0" r="100000"/>
                    </a14:imgEffect>
                  </a14:imgLayer>
                </a14:imgProps>
              </a:ext>
              <a:ext uri="{28A0092B-C50C-407E-A947-70E740481C1C}">
                <a14:useLocalDpi xmlns:a14="http://schemas.microsoft.com/office/drawing/2010/main" val="0"/>
              </a:ext>
            </a:extLst>
          </a:blip>
          <a:srcRect/>
          <a:stretch>
            <a:fillRect/>
          </a:stretch>
        </p:blipFill>
        <p:spPr bwMode="auto">
          <a:xfrm>
            <a:off x="1411136" y="2168218"/>
            <a:ext cx="452178" cy="4591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6" name="Resim 35"/>
          <p:cNvPicPr>
            <a:picLocks noChangeAspect="1"/>
          </p:cNvPicPr>
          <p:nvPr/>
        </p:nvPicPr>
        <p:blipFill>
          <a:blip r:embed="rId25" cstate="print">
            <a:extLst>
              <a:ext uri="{BEBA8EAE-BF5A-486C-A8C5-ECC9F3942E4B}">
                <a14:imgProps xmlns:a14="http://schemas.microsoft.com/office/drawing/2010/main">
                  <a14:imgLayer r:embed="rId26">
                    <a14:imgEffect>
                      <a14:backgroundRemoval t="0" b="99306" l="435" r="100000">
                        <a14:foregroundMark x1="41739" y1="59028" x2="41739" y2="59028"/>
                        <a14:foregroundMark x1="41739" y1="34722" x2="41739" y2="34722"/>
                        <a14:foregroundMark x1="40870" y1="15972" x2="40870" y2="15972"/>
                        <a14:foregroundMark x1="61739" y1="9028" x2="61739" y2="9028"/>
                        <a14:foregroundMark x1="58696" y1="30556" x2="58696" y2="30556"/>
                        <a14:foregroundMark x1="51739" y1="47917" x2="51739" y2="47917"/>
                        <a14:foregroundMark x1="63478" y1="93750" x2="63478" y2="93750"/>
                        <a14:foregroundMark x1="58696" y1="75000" x2="58696" y2="75000"/>
                        <a14:foregroundMark x1="34783" y1="70833" x2="34783" y2="70833"/>
                        <a14:foregroundMark x1="43043" y1="85417" x2="43043" y2="85417"/>
                        <a14:foregroundMark x1="9130" y1="88194" x2="9130" y2="88194"/>
                        <a14:foregroundMark x1="19130" y1="92361" x2="19130" y2="92361"/>
                        <a14:foregroundMark x1="25217" y1="77778" x2="25217" y2="77778"/>
                        <a14:foregroundMark x1="23913" y1="61111" x2="23913" y2="61111"/>
                        <a14:foregroundMark x1="14348" y1="52083" x2="14348" y2="52083"/>
                        <a14:foregroundMark x1="12174" y1="36111" x2="12174" y2="36111"/>
                        <a14:foregroundMark x1="12174" y1="14583" x2="12174" y2="14583"/>
                        <a14:foregroundMark x1="22174" y1="13194" x2="22174" y2="13194"/>
                        <a14:foregroundMark x1="71739" y1="13194" x2="71739" y2="13194"/>
                        <a14:foregroundMark x1="84348" y1="14583" x2="84348" y2="14583"/>
                        <a14:foregroundMark x1="90435" y1="14583" x2="90435" y2="14583"/>
                        <a14:foregroundMark x1="84348" y1="39583" x2="84348" y2="39583"/>
                        <a14:foregroundMark x1="81304" y1="63889" x2="81304" y2="63889"/>
                        <a14:foregroundMark x1="76522" y1="88194" x2="76522" y2="88194"/>
                        <a14:foregroundMark x1="91304" y1="89583" x2="91304" y2="89583"/>
                      </a14:backgroundRemoval>
                    </a14:imgEffect>
                  </a14:imgLayer>
                </a14:imgProps>
              </a:ext>
              <a:ext uri="{28A0092B-C50C-407E-A947-70E740481C1C}">
                <a14:useLocalDpi xmlns:a14="http://schemas.microsoft.com/office/drawing/2010/main" val="0"/>
              </a:ext>
            </a:extLst>
          </a:blip>
          <a:stretch>
            <a:fillRect/>
          </a:stretch>
        </p:blipFill>
        <p:spPr>
          <a:xfrm>
            <a:off x="9196992" y="399611"/>
            <a:ext cx="573819" cy="386579"/>
          </a:xfrm>
          <a:prstGeom prst="rect">
            <a:avLst/>
          </a:prstGeom>
        </p:spPr>
      </p:pic>
      <p:sp>
        <p:nvSpPr>
          <p:cNvPr id="7" name="Dikdörtgen 6"/>
          <p:cNvSpPr/>
          <p:nvPr/>
        </p:nvSpPr>
        <p:spPr>
          <a:xfrm>
            <a:off x="6874240" y="6441066"/>
            <a:ext cx="3018764" cy="338554"/>
          </a:xfrm>
          <a:prstGeom prst="rect">
            <a:avLst/>
          </a:prstGeom>
        </p:spPr>
        <p:txBody>
          <a:bodyPr wrap="square">
            <a:spAutoFit/>
          </a:bodyPr>
          <a:lstStyle/>
          <a:p>
            <a:pPr marL="57785" marR="125730" algn="ctr">
              <a:spcBef>
                <a:spcPts val="430"/>
              </a:spcBef>
              <a:spcAft>
                <a:spcPts val="0"/>
              </a:spcAft>
            </a:pPr>
            <a:r>
              <a:rPr lang="tr-TR" sz="800" dirty="0">
                <a:ea typeface="Verdana" panose="020B0604030504040204" pitchFamily="34" charset="0"/>
                <a:cs typeface="Verdana" panose="020B0604030504040204" pitchFamily="34" charset="0"/>
              </a:rPr>
              <a:t>Bu proje (220N225) </a:t>
            </a:r>
            <a:r>
              <a:rPr lang="tr-TR" sz="800" dirty="0">
                <a:cs typeface="Arial" panose="020B0604020202020204" pitchFamily="34" charset="0"/>
              </a:rPr>
              <a:t>30</a:t>
            </a:r>
            <a:r>
              <a:rPr lang="tr-TR" sz="800" dirty="0">
                <a:ea typeface="Verdana" panose="020B0604030504040204" pitchFamily="34" charset="0"/>
                <a:cs typeface="Verdana" panose="020B0604030504040204" pitchFamily="34" charset="0"/>
              </a:rPr>
              <a:t>. CORNET Çoklu İşbirliği Çağrısı Kapsamında TÜBİTAK tarafından desteklenmektedir.</a:t>
            </a:r>
            <a:endParaRPr lang="en-US" sz="800" dirty="0">
              <a:ea typeface="Verdana" panose="020B0604030504040204" pitchFamily="34" charset="0"/>
              <a:cs typeface="Verdana" panose="020B0604030504040204" pitchFamily="34" charset="0"/>
            </a:endParaRPr>
          </a:p>
        </p:txBody>
      </p:sp>
      <p:sp>
        <p:nvSpPr>
          <p:cNvPr id="9" name="Dikdörtgen 8"/>
          <p:cNvSpPr/>
          <p:nvPr/>
        </p:nvSpPr>
        <p:spPr>
          <a:xfrm>
            <a:off x="25888" y="3146619"/>
            <a:ext cx="2521233" cy="3306739"/>
          </a:xfrm>
          <a:prstGeom prst="rect">
            <a:avLst/>
          </a:prstGeom>
        </p:spPr>
        <p:txBody>
          <a:bodyPr wrap="square">
            <a:spAutoFit/>
          </a:bodyPr>
          <a:lstStyle/>
          <a:p>
            <a:pPr algn="just">
              <a:lnSpc>
                <a:spcPct val="107000"/>
              </a:lnSpc>
              <a:spcAft>
                <a:spcPts val="800"/>
              </a:spcAft>
            </a:pPr>
            <a:r>
              <a:rPr lang="tr-TR" sz="900" dirty="0">
                <a:latin typeface="Calibri" panose="020F0502020204030204" pitchFamily="34" charset="0"/>
                <a:ea typeface="Calibri" panose="020F0502020204030204" pitchFamily="34" charset="0"/>
                <a:cs typeface="Times New Roman" panose="02020603050405020304" pitchFamily="18" charset="0"/>
              </a:rPr>
              <a:t>Yenilenebilir hammaddelerin kullanımı, fosil yakıt tüketimini azaltarak kaynak verimliliğini artırmakta ve ekonomiye katkıda bulunan ürünlerin geliştirilmesini sağlamaktadır. Son yıllarda, artan sağlık ve çevre sorunları nedeniyle petrol türevi hammaddelerden üretilen </a:t>
            </a:r>
            <a:r>
              <a:rPr lang="tr-TR" sz="900" dirty="0" err="1">
                <a:latin typeface="Calibri" panose="020F0502020204030204" pitchFamily="34" charset="0"/>
                <a:ea typeface="Calibri" panose="020F0502020204030204" pitchFamily="34" charset="0"/>
                <a:cs typeface="Times New Roman" panose="02020603050405020304" pitchFamily="18" charset="0"/>
              </a:rPr>
              <a:t>epoksi</a:t>
            </a:r>
            <a:r>
              <a:rPr lang="tr-TR" sz="900" dirty="0">
                <a:latin typeface="Calibri" panose="020F0502020204030204" pitchFamily="34" charset="0"/>
                <a:ea typeface="Calibri" panose="020F0502020204030204" pitchFamily="34" charset="0"/>
                <a:cs typeface="Times New Roman" panose="02020603050405020304" pitchFamily="18" charset="0"/>
              </a:rPr>
              <a:t> reçineler yerine, çevre dostu </a:t>
            </a:r>
            <a:r>
              <a:rPr lang="tr-TR" sz="900" dirty="0" err="1">
                <a:latin typeface="Calibri" panose="020F0502020204030204" pitchFamily="34" charset="0"/>
                <a:ea typeface="Calibri" panose="020F0502020204030204" pitchFamily="34" charset="0"/>
                <a:cs typeface="Times New Roman" panose="02020603050405020304" pitchFamily="18" charset="0"/>
              </a:rPr>
              <a:t>biyo</a:t>
            </a:r>
            <a:r>
              <a:rPr lang="tr-TR" sz="900" dirty="0">
                <a:latin typeface="Calibri" panose="020F0502020204030204" pitchFamily="34" charset="0"/>
                <a:ea typeface="Calibri" panose="020F0502020204030204" pitchFamily="34" charset="0"/>
                <a:cs typeface="Times New Roman" panose="02020603050405020304" pitchFamily="18" charset="0"/>
              </a:rPr>
              <a:t>-bazlı </a:t>
            </a:r>
            <a:r>
              <a:rPr lang="tr-TR" sz="900" dirty="0" err="1">
                <a:latin typeface="Calibri" panose="020F0502020204030204" pitchFamily="34" charset="0"/>
                <a:ea typeface="Calibri" panose="020F0502020204030204" pitchFamily="34" charset="0"/>
                <a:cs typeface="Times New Roman" panose="02020603050405020304" pitchFamily="18" charset="0"/>
              </a:rPr>
              <a:t>epoksi</a:t>
            </a:r>
            <a:r>
              <a:rPr lang="tr-TR" sz="900" dirty="0">
                <a:latin typeface="Calibri" panose="020F0502020204030204" pitchFamily="34" charset="0"/>
                <a:ea typeface="Calibri" panose="020F0502020204030204" pitchFamily="34" charset="0"/>
                <a:cs typeface="Times New Roman" panose="02020603050405020304" pitchFamily="18" charset="0"/>
              </a:rPr>
              <a:t> reçinelerin kullanılması hedeflenmekte, böylelikle küresel karbon ayak izinin önemli ölçüde azaltılması mümkün olabilmektedir.</a:t>
            </a:r>
          </a:p>
          <a:p>
            <a:pPr algn="just">
              <a:lnSpc>
                <a:spcPct val="107000"/>
              </a:lnSpc>
              <a:spcAft>
                <a:spcPts val="800"/>
              </a:spcAft>
            </a:pPr>
            <a:r>
              <a:rPr lang="tr-TR" sz="900" dirty="0">
                <a:latin typeface="Calibri" panose="020F0502020204030204" pitchFamily="34" charset="0"/>
                <a:ea typeface="Calibri" panose="020F0502020204030204" pitchFamily="34" charset="0"/>
                <a:cs typeface="Times New Roman" panose="02020603050405020304" pitchFamily="18" charset="0"/>
              </a:rPr>
              <a:t>Proje, narenciye kabuklarından yağ elde edilerek saflaştırılması ve bu yağın </a:t>
            </a:r>
            <a:r>
              <a:rPr lang="tr-TR" sz="900" dirty="0" err="1">
                <a:latin typeface="Calibri" panose="020F0502020204030204" pitchFamily="34" charset="0"/>
                <a:ea typeface="Calibri" panose="020F0502020204030204" pitchFamily="34" charset="0"/>
                <a:cs typeface="Times New Roman" panose="02020603050405020304" pitchFamily="18" charset="0"/>
              </a:rPr>
              <a:t>epoksi</a:t>
            </a:r>
            <a:r>
              <a:rPr lang="tr-TR" sz="900" dirty="0">
                <a:latin typeface="Calibri" panose="020F0502020204030204" pitchFamily="34" charset="0"/>
                <a:ea typeface="Calibri" panose="020F0502020204030204" pitchFamily="34" charset="0"/>
                <a:cs typeface="Times New Roman" panose="02020603050405020304" pitchFamily="18" charset="0"/>
              </a:rPr>
              <a:t> reçine sistemlerinin oluşturulmasında hammadde olarak kullanılması sayesinde, endüstriyel amaçlı </a:t>
            </a:r>
            <a:r>
              <a:rPr lang="tr-TR" sz="900" dirty="0" err="1">
                <a:latin typeface="Calibri" panose="020F0502020204030204" pitchFamily="34" charset="0"/>
                <a:ea typeface="Calibri" panose="020F0502020204030204" pitchFamily="34" charset="0"/>
                <a:cs typeface="Times New Roman" panose="02020603050405020304" pitchFamily="18" charset="0"/>
              </a:rPr>
              <a:t>kompozit</a:t>
            </a:r>
            <a:r>
              <a:rPr lang="tr-TR" sz="900" dirty="0">
                <a:latin typeface="Calibri" panose="020F0502020204030204" pitchFamily="34" charset="0"/>
                <a:ea typeface="Calibri" panose="020F0502020204030204" pitchFamily="34" charset="0"/>
                <a:cs typeface="Times New Roman" panose="02020603050405020304" pitchFamily="18" charset="0"/>
              </a:rPr>
              <a:t> malzemelerin sentezinde sürdürülebilir bir yaklaşım sunmaktadır. Bunun yanında, narenciye atıklarının değerlendirilmesi, çevre sorunu ve özellikle de su kirliliğine yol açan, uçucu yağ, organik madde ve pektin bileşenlerinin çevreye salınımının azaltılması açısından, önem kazanmaktadır. </a:t>
            </a:r>
            <a:endParaRPr lang="tr-TR" sz="9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448643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9EFBF"/>
        </a:solidFill>
        <a:effectLst/>
      </p:bgPr>
    </p:bg>
    <p:spTree>
      <p:nvGrpSpPr>
        <p:cNvPr id="1" name=""/>
        <p:cNvGrpSpPr/>
        <p:nvPr/>
      </p:nvGrpSpPr>
      <p:grpSpPr>
        <a:xfrm>
          <a:off x="0" y="0"/>
          <a:ext cx="0" cy="0"/>
          <a:chOff x="0" y="0"/>
          <a:chExt cx="0" cy="0"/>
        </a:xfrm>
      </p:grpSpPr>
      <p:sp>
        <p:nvSpPr>
          <p:cNvPr id="64" name="Akış Çizelgesi: Gecikme 63"/>
          <p:cNvSpPr/>
          <p:nvPr/>
        </p:nvSpPr>
        <p:spPr>
          <a:xfrm flipH="1">
            <a:off x="6886539" y="2794650"/>
            <a:ext cx="3007989" cy="4061224"/>
          </a:xfrm>
          <a:prstGeom prst="flowChartDelay">
            <a:avLst/>
          </a:prstGeom>
          <a:solidFill>
            <a:srgbClr val="FEBE3D"/>
          </a:solidFill>
          <a:ln>
            <a:solidFill>
              <a:srgbClr val="FEBE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9" name="Akış Çizelgesi: Gecikme 58"/>
          <p:cNvSpPr/>
          <p:nvPr/>
        </p:nvSpPr>
        <p:spPr>
          <a:xfrm>
            <a:off x="-10179" y="1"/>
            <a:ext cx="3077980" cy="6855873"/>
          </a:xfrm>
          <a:prstGeom prst="flowChartDelay">
            <a:avLst/>
          </a:prstGeom>
          <a:solidFill>
            <a:srgbClr val="F5DB7E"/>
          </a:solidFill>
          <a:ln>
            <a:solidFill>
              <a:srgbClr val="F5DB7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3" name="Resim 2"/>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1740112" y="4785499"/>
            <a:ext cx="1730601" cy="1631796"/>
          </a:xfrm>
          <a:prstGeom prst="rect">
            <a:avLst/>
          </a:prstGeom>
        </p:spPr>
      </p:pic>
      <p:pic>
        <p:nvPicPr>
          <p:cNvPr id="13" name="Resim 12"/>
          <p:cNvPicPr>
            <a:picLocks noChangeAspect="1"/>
          </p:cNvPicPr>
          <p:nvPr/>
        </p:nvPicPr>
        <p:blipFill rotWithShape="1">
          <a:blip r:embed="rId4"/>
          <a:srcRect l="-1819" t="4749" r="1819" b="250"/>
          <a:stretch/>
        </p:blipFill>
        <p:spPr>
          <a:xfrm>
            <a:off x="-54706" y="5029783"/>
            <a:ext cx="1774403" cy="1397552"/>
          </a:xfrm>
          <a:prstGeom prst="rect">
            <a:avLst/>
          </a:prstGeom>
          <a:ln>
            <a:noFill/>
          </a:ln>
          <a:effectLst>
            <a:outerShdw blurRad="292100" dist="139700" dir="2700000" algn="tl" rotWithShape="0">
              <a:srgbClr val="333333">
                <a:alpha val="65000"/>
              </a:srgbClr>
            </a:outerShdw>
          </a:effectLst>
        </p:spPr>
      </p:pic>
      <p:sp>
        <p:nvSpPr>
          <p:cNvPr id="7" name="Metin kutusu 6"/>
          <p:cNvSpPr txBox="1"/>
          <p:nvPr/>
        </p:nvSpPr>
        <p:spPr>
          <a:xfrm>
            <a:off x="-10182" y="163517"/>
            <a:ext cx="3142182" cy="307777"/>
          </a:xfrm>
          <a:prstGeom prst="rect">
            <a:avLst/>
          </a:prstGeom>
          <a:noFill/>
        </p:spPr>
        <p:txBody>
          <a:bodyPr wrap="square" rtlCol="0">
            <a:spAutoFit/>
          </a:bodyPr>
          <a:lstStyle/>
          <a:p>
            <a:pPr algn="ctr"/>
            <a:r>
              <a:rPr lang="tr-TR" sz="1400" b="1" dirty="0">
                <a:cs typeface="Arial" panose="020B0604020202020204" pitchFamily="34" charset="0"/>
              </a:rPr>
              <a:t>PROJENİN TANITIMI</a:t>
            </a:r>
          </a:p>
        </p:txBody>
      </p:sp>
      <p:pic>
        <p:nvPicPr>
          <p:cNvPr id="21" name="Resim 20"/>
          <p:cNvPicPr>
            <a:picLocks noChangeAspect="1"/>
          </p:cNvPicPr>
          <p:nvPr/>
        </p:nvPicPr>
        <p:blipFill>
          <a:blip r:embed="rId5">
            <a:extLst>
              <a:ext uri="{BEBA8EAE-BF5A-486C-A8C5-ECC9F3942E4B}">
                <a14:imgProps xmlns:a14="http://schemas.microsoft.com/office/drawing/2010/main">
                  <a14:imgLayer r:embed="rId6">
                    <a14:imgEffect>
                      <a14:backgroundRemoval t="0" b="100000" l="0" r="100000">
                        <a14:foregroundMark x1="47390" y1="5993" x2="47390" y2="5993"/>
                        <a14:foregroundMark x1="59839" y1="9418" x2="59839" y2="9418"/>
                      </a14:backgroundRemoval>
                    </a14:imgEffect>
                  </a14:imgLayer>
                </a14:imgProps>
              </a:ext>
            </a:extLst>
          </a:blip>
          <a:stretch>
            <a:fillRect/>
          </a:stretch>
        </p:blipFill>
        <p:spPr>
          <a:xfrm>
            <a:off x="2190046" y="983079"/>
            <a:ext cx="832254" cy="2059507"/>
          </a:xfrm>
          <a:prstGeom prst="rect">
            <a:avLst/>
          </a:prstGeom>
        </p:spPr>
      </p:pic>
      <p:sp>
        <p:nvSpPr>
          <p:cNvPr id="33" name="Şeritli Sağ Ok 32"/>
          <p:cNvSpPr/>
          <p:nvPr/>
        </p:nvSpPr>
        <p:spPr>
          <a:xfrm rot="16200000" flipH="1">
            <a:off x="2474459" y="4822203"/>
            <a:ext cx="263428" cy="146790"/>
          </a:xfrm>
          <a:prstGeom prst="stripedRightArrow">
            <a:avLst/>
          </a:prstGeom>
          <a:solidFill>
            <a:srgbClr val="F49307"/>
          </a:solidFill>
          <a:ln>
            <a:solidFill>
              <a:srgbClr val="F4930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999"/>
          </a:p>
        </p:txBody>
      </p:sp>
      <p:sp>
        <p:nvSpPr>
          <p:cNvPr id="34" name="Metin kutusu 33"/>
          <p:cNvSpPr txBox="1"/>
          <p:nvPr/>
        </p:nvSpPr>
        <p:spPr>
          <a:xfrm>
            <a:off x="3387000" y="140112"/>
            <a:ext cx="3132000" cy="338554"/>
          </a:xfrm>
          <a:prstGeom prst="rect">
            <a:avLst/>
          </a:prstGeom>
          <a:noFill/>
        </p:spPr>
        <p:txBody>
          <a:bodyPr wrap="square" rtlCol="0">
            <a:spAutoFit/>
          </a:bodyPr>
          <a:lstStyle/>
          <a:p>
            <a:pPr algn="ctr"/>
            <a:r>
              <a:rPr lang="tr-TR" sz="1400" b="1" dirty="0">
                <a:cs typeface="Arial" panose="020B0604020202020204" pitchFamily="34" charset="0"/>
              </a:rPr>
              <a:t>PROJE</a:t>
            </a:r>
            <a:r>
              <a:rPr lang="tr-TR" sz="1600" b="1" dirty="0">
                <a:cs typeface="Arial" panose="020B0604020202020204" pitchFamily="34" charset="0"/>
              </a:rPr>
              <a:t> </a:t>
            </a:r>
            <a:r>
              <a:rPr lang="tr-TR" sz="1400" b="1" dirty="0">
                <a:cs typeface="Arial" panose="020B0604020202020204" pitchFamily="34" charset="0"/>
              </a:rPr>
              <a:t>ÇALIŞMALARI</a:t>
            </a:r>
            <a:endParaRPr lang="tr-TR" sz="1600" b="1" dirty="0">
              <a:cs typeface="Arial" panose="020B0604020202020204" pitchFamily="34" charset="0"/>
            </a:endParaRPr>
          </a:p>
        </p:txBody>
      </p:sp>
      <p:sp>
        <p:nvSpPr>
          <p:cNvPr id="38" name="Metin kutusu 37"/>
          <p:cNvSpPr txBox="1"/>
          <p:nvPr/>
        </p:nvSpPr>
        <p:spPr>
          <a:xfrm>
            <a:off x="6774000" y="125369"/>
            <a:ext cx="3131999" cy="523220"/>
          </a:xfrm>
          <a:prstGeom prst="rect">
            <a:avLst/>
          </a:prstGeom>
          <a:noFill/>
        </p:spPr>
        <p:txBody>
          <a:bodyPr wrap="square" rtlCol="0">
            <a:spAutoFit/>
          </a:bodyPr>
          <a:lstStyle/>
          <a:p>
            <a:pPr algn="ctr"/>
            <a:r>
              <a:rPr lang="tr-TR" sz="1400" b="1" dirty="0"/>
              <a:t>BİYO-BAZLI EPOKSİ REÇİNENİN KULLANIM ALANLARI</a:t>
            </a:r>
            <a:endParaRPr lang="tr-TR" sz="1400" dirty="0"/>
          </a:p>
        </p:txBody>
      </p:sp>
      <p:sp>
        <p:nvSpPr>
          <p:cNvPr id="28" name="Tek Köşesi Kesik Dikdörtgen 27"/>
          <p:cNvSpPr/>
          <p:nvPr/>
        </p:nvSpPr>
        <p:spPr>
          <a:xfrm>
            <a:off x="3779602" y="791905"/>
            <a:ext cx="1708771" cy="821200"/>
          </a:xfrm>
          <a:prstGeom prst="snip1Rect">
            <a:avLst/>
          </a:prstGeom>
          <a:noFill/>
          <a:ln>
            <a:solidFill>
              <a:srgbClr val="F49307"/>
            </a:solidFill>
          </a:ln>
        </p:spPr>
        <p:style>
          <a:lnRef idx="3">
            <a:schemeClr val="lt1"/>
          </a:lnRef>
          <a:fillRef idx="1">
            <a:schemeClr val="accent6"/>
          </a:fillRef>
          <a:effectRef idx="1">
            <a:schemeClr val="accent6"/>
          </a:effectRef>
          <a:fontRef idx="minor">
            <a:schemeClr val="lt1"/>
          </a:fontRef>
        </p:style>
        <p:txBody>
          <a:bodyPr rtlCol="0" anchor="ctr"/>
          <a:lstStyle/>
          <a:p>
            <a:pPr lvl="0" algn="ctr" defTabSz="914400">
              <a:defRPr/>
            </a:pPr>
            <a:r>
              <a:rPr lang="tr-TR" sz="1000" dirty="0">
                <a:solidFill>
                  <a:schemeClr val="tx1"/>
                </a:solidFill>
                <a:cs typeface="Arial" panose="020B0604020202020204" pitchFamily="34" charset="0"/>
              </a:rPr>
              <a:t>Narenciye kabuklarından uçucu yağların elde edilmesi</a:t>
            </a:r>
          </a:p>
        </p:txBody>
      </p:sp>
      <p:sp>
        <p:nvSpPr>
          <p:cNvPr id="47" name="Tek Köşesi Kesik Dikdörtgen 46"/>
          <p:cNvSpPr/>
          <p:nvPr/>
        </p:nvSpPr>
        <p:spPr>
          <a:xfrm>
            <a:off x="4429490" y="1741928"/>
            <a:ext cx="1715009" cy="847562"/>
          </a:xfrm>
          <a:prstGeom prst="snip1Rect">
            <a:avLst/>
          </a:prstGeom>
          <a:noFill/>
          <a:ln>
            <a:solidFill>
              <a:srgbClr val="F49307"/>
            </a:solidFill>
          </a:ln>
        </p:spPr>
        <p:style>
          <a:lnRef idx="3">
            <a:schemeClr val="lt1"/>
          </a:lnRef>
          <a:fillRef idx="1">
            <a:schemeClr val="accent6"/>
          </a:fillRef>
          <a:effectRef idx="1">
            <a:schemeClr val="accent6"/>
          </a:effectRef>
          <a:fontRef idx="minor">
            <a:schemeClr val="lt1"/>
          </a:fontRef>
        </p:style>
        <p:txBody>
          <a:bodyPr rtlCol="0" anchor="ctr"/>
          <a:lstStyle/>
          <a:p>
            <a:pPr lvl="0" algn="ctr" defTabSz="1200150">
              <a:lnSpc>
                <a:spcPct val="90000"/>
              </a:lnSpc>
              <a:spcBef>
                <a:spcPct val="0"/>
              </a:spcBef>
              <a:spcAft>
                <a:spcPct val="35000"/>
              </a:spcAft>
            </a:pPr>
            <a:r>
              <a:rPr lang="tr-TR" sz="1000" dirty="0">
                <a:solidFill>
                  <a:schemeClr val="tx1"/>
                </a:solidFill>
                <a:cs typeface="Arial" panose="020B0604020202020204" pitchFamily="34" charset="0"/>
              </a:rPr>
              <a:t>Narenciye uçucu yağlarının </a:t>
            </a:r>
            <a:r>
              <a:rPr lang="tr-TR" sz="1000" dirty="0" err="1">
                <a:solidFill>
                  <a:schemeClr val="tx1"/>
                </a:solidFill>
                <a:cs typeface="Arial" panose="020B0604020202020204" pitchFamily="34" charset="0"/>
              </a:rPr>
              <a:t>karakterizasyonu</a:t>
            </a:r>
            <a:r>
              <a:rPr lang="tr-TR" sz="1000" dirty="0">
                <a:solidFill>
                  <a:schemeClr val="tx1"/>
                </a:solidFill>
                <a:cs typeface="Arial" panose="020B0604020202020204" pitchFamily="34" charset="0"/>
              </a:rPr>
              <a:t> ve saflaştırılması</a:t>
            </a:r>
          </a:p>
        </p:txBody>
      </p:sp>
      <p:sp>
        <p:nvSpPr>
          <p:cNvPr id="49" name="Tek Köşesi Kesik Dikdörtgen 48"/>
          <p:cNvSpPr/>
          <p:nvPr/>
        </p:nvSpPr>
        <p:spPr>
          <a:xfrm>
            <a:off x="3774174" y="2700300"/>
            <a:ext cx="1710503" cy="838730"/>
          </a:xfrm>
          <a:prstGeom prst="snip1Rect">
            <a:avLst/>
          </a:prstGeom>
          <a:noFill/>
          <a:ln>
            <a:solidFill>
              <a:srgbClr val="F49307"/>
            </a:solidFill>
          </a:ln>
        </p:spPr>
        <p:style>
          <a:lnRef idx="3">
            <a:schemeClr val="lt1"/>
          </a:lnRef>
          <a:fillRef idx="1">
            <a:schemeClr val="accent6"/>
          </a:fillRef>
          <a:effectRef idx="1">
            <a:schemeClr val="accent6"/>
          </a:effectRef>
          <a:fontRef idx="minor">
            <a:schemeClr val="lt1"/>
          </a:fontRef>
        </p:style>
        <p:txBody>
          <a:bodyPr rtlCol="0" anchor="ctr"/>
          <a:lstStyle/>
          <a:p>
            <a:pPr lvl="0" algn="ctr" defTabSz="914400"/>
            <a:r>
              <a:rPr lang="tr-TR" sz="1000" dirty="0" err="1">
                <a:solidFill>
                  <a:schemeClr val="tx1"/>
                </a:solidFill>
                <a:cs typeface="Arial" panose="020B0604020202020204" pitchFamily="34" charset="0"/>
              </a:rPr>
              <a:t>Epoksi</a:t>
            </a:r>
            <a:r>
              <a:rPr lang="tr-TR" sz="1000" dirty="0">
                <a:solidFill>
                  <a:schemeClr val="tx1"/>
                </a:solidFill>
                <a:cs typeface="Arial" panose="020B0604020202020204" pitchFamily="34" charset="0"/>
              </a:rPr>
              <a:t> reçine sistemi ve </a:t>
            </a:r>
            <a:r>
              <a:rPr lang="tr-TR" sz="1000" dirty="0" err="1">
                <a:solidFill>
                  <a:schemeClr val="tx1"/>
                </a:solidFill>
                <a:cs typeface="Arial" panose="020B0604020202020204" pitchFamily="34" charset="0"/>
              </a:rPr>
              <a:t>biyojenik</a:t>
            </a:r>
            <a:r>
              <a:rPr lang="tr-TR" sz="1000" dirty="0">
                <a:solidFill>
                  <a:schemeClr val="tx1"/>
                </a:solidFill>
                <a:cs typeface="Arial" panose="020B0604020202020204" pitchFamily="34" charset="0"/>
              </a:rPr>
              <a:t> sertleştirici sistem için uygun parametrelerin belirlenmesi</a:t>
            </a:r>
          </a:p>
        </p:txBody>
      </p:sp>
      <p:sp>
        <p:nvSpPr>
          <p:cNvPr id="50" name="Tek Köşesi Kesik Dikdörtgen 49"/>
          <p:cNvSpPr/>
          <p:nvPr/>
        </p:nvSpPr>
        <p:spPr>
          <a:xfrm>
            <a:off x="4426280" y="3654794"/>
            <a:ext cx="1718219" cy="821200"/>
          </a:xfrm>
          <a:prstGeom prst="snip1Rect">
            <a:avLst/>
          </a:prstGeom>
          <a:noFill/>
          <a:ln>
            <a:solidFill>
              <a:srgbClr val="F49307"/>
            </a:solidFill>
          </a:ln>
        </p:spPr>
        <p:style>
          <a:lnRef idx="3">
            <a:schemeClr val="lt1"/>
          </a:lnRef>
          <a:fillRef idx="1">
            <a:schemeClr val="accent6"/>
          </a:fillRef>
          <a:effectRef idx="1">
            <a:schemeClr val="accent6"/>
          </a:effectRef>
          <a:fontRef idx="minor">
            <a:schemeClr val="lt1"/>
          </a:fontRef>
        </p:style>
        <p:txBody>
          <a:bodyPr rtlCol="0" anchor="ctr"/>
          <a:lstStyle/>
          <a:p>
            <a:pPr lvl="0" algn="ctr" defTabSz="914400"/>
            <a:r>
              <a:rPr lang="tr-TR" sz="1000" dirty="0">
                <a:solidFill>
                  <a:schemeClr val="tx1"/>
                </a:solidFill>
                <a:cs typeface="Arial" panose="020B0604020202020204" pitchFamily="34" charset="0"/>
              </a:rPr>
              <a:t>Elde edilen narenciye yağları ile </a:t>
            </a:r>
            <a:r>
              <a:rPr lang="tr-TR" sz="1000" dirty="0" err="1">
                <a:solidFill>
                  <a:schemeClr val="tx1"/>
                </a:solidFill>
                <a:cs typeface="Arial" panose="020B0604020202020204" pitchFamily="34" charset="0"/>
              </a:rPr>
              <a:t>epoksi</a:t>
            </a:r>
            <a:r>
              <a:rPr lang="tr-TR" sz="1000" dirty="0">
                <a:solidFill>
                  <a:schemeClr val="tx1"/>
                </a:solidFill>
                <a:cs typeface="Arial" panose="020B0604020202020204" pitchFamily="34" charset="0"/>
              </a:rPr>
              <a:t> reçine sistemleri oluşturularak </a:t>
            </a:r>
            <a:r>
              <a:rPr lang="tr-TR" sz="1000" dirty="0" err="1">
                <a:solidFill>
                  <a:schemeClr val="tx1"/>
                </a:solidFill>
                <a:cs typeface="Arial" panose="020B0604020202020204" pitchFamily="34" charset="0"/>
              </a:rPr>
              <a:t>kompozit</a:t>
            </a:r>
            <a:r>
              <a:rPr lang="tr-TR" sz="1000" dirty="0">
                <a:solidFill>
                  <a:schemeClr val="tx1"/>
                </a:solidFill>
                <a:cs typeface="Arial" panose="020B0604020202020204" pitchFamily="34" charset="0"/>
              </a:rPr>
              <a:t> sistemlerde kullanılması</a:t>
            </a:r>
          </a:p>
        </p:txBody>
      </p:sp>
      <p:sp>
        <p:nvSpPr>
          <p:cNvPr id="51" name="Tek Köşesi Kesik Dikdörtgen 50"/>
          <p:cNvSpPr/>
          <p:nvPr/>
        </p:nvSpPr>
        <p:spPr>
          <a:xfrm>
            <a:off x="3774175" y="4664793"/>
            <a:ext cx="1716199" cy="821200"/>
          </a:xfrm>
          <a:prstGeom prst="snip1Rect">
            <a:avLst/>
          </a:prstGeom>
          <a:noFill/>
          <a:ln>
            <a:solidFill>
              <a:srgbClr val="F49307"/>
            </a:solidFill>
          </a:ln>
        </p:spPr>
        <p:style>
          <a:lnRef idx="3">
            <a:schemeClr val="lt1"/>
          </a:lnRef>
          <a:fillRef idx="1">
            <a:schemeClr val="accent6"/>
          </a:fillRef>
          <a:effectRef idx="1">
            <a:schemeClr val="accent6"/>
          </a:effectRef>
          <a:fontRef idx="minor">
            <a:schemeClr val="lt1"/>
          </a:fontRef>
        </p:style>
        <p:txBody>
          <a:bodyPr rtlCol="0" anchor="ctr"/>
          <a:lstStyle/>
          <a:p>
            <a:pPr lvl="0" algn="ctr" defTabSz="914400">
              <a:defRPr/>
            </a:pPr>
            <a:r>
              <a:rPr lang="tr-TR" sz="1000" dirty="0">
                <a:solidFill>
                  <a:schemeClr val="tx1"/>
                </a:solidFill>
                <a:cs typeface="Arial" panose="020B0604020202020204" pitchFamily="34" charset="0"/>
              </a:rPr>
              <a:t>Malzeme ve enerji akışlarının değerlendirilmesi için Yaşam Döngüsü Analizi (LCA) </a:t>
            </a:r>
          </a:p>
        </p:txBody>
      </p:sp>
      <p:sp>
        <p:nvSpPr>
          <p:cNvPr id="52" name="Tek Köşesi Kesik Dikdörtgen 51"/>
          <p:cNvSpPr/>
          <p:nvPr/>
        </p:nvSpPr>
        <p:spPr>
          <a:xfrm>
            <a:off x="4426279" y="5674792"/>
            <a:ext cx="1723363" cy="821200"/>
          </a:xfrm>
          <a:prstGeom prst="snip1Rect">
            <a:avLst/>
          </a:prstGeom>
          <a:noFill/>
          <a:ln>
            <a:solidFill>
              <a:srgbClr val="F49307"/>
            </a:solidFill>
          </a:ln>
        </p:spPr>
        <p:style>
          <a:lnRef idx="3">
            <a:schemeClr val="lt1"/>
          </a:lnRef>
          <a:fillRef idx="1">
            <a:schemeClr val="accent6"/>
          </a:fillRef>
          <a:effectRef idx="1">
            <a:schemeClr val="accent6"/>
          </a:effectRef>
          <a:fontRef idx="minor">
            <a:schemeClr val="lt1"/>
          </a:fontRef>
        </p:style>
        <p:txBody>
          <a:bodyPr rtlCol="0" anchor="ctr"/>
          <a:lstStyle/>
          <a:p>
            <a:pPr lvl="0" algn="ctr" defTabSz="914400">
              <a:defRPr/>
            </a:pPr>
            <a:r>
              <a:rPr lang="tr-TR" sz="1000" dirty="0" err="1">
                <a:solidFill>
                  <a:schemeClr val="tx1"/>
                </a:solidFill>
                <a:cs typeface="Arial" panose="020B0604020202020204" pitchFamily="34" charset="0"/>
              </a:rPr>
              <a:t>Biyo</a:t>
            </a:r>
            <a:r>
              <a:rPr lang="tr-TR" sz="1000" dirty="0">
                <a:solidFill>
                  <a:schemeClr val="tx1"/>
                </a:solidFill>
                <a:cs typeface="Arial" panose="020B0604020202020204" pitchFamily="34" charset="0"/>
              </a:rPr>
              <a:t>-bazlı </a:t>
            </a:r>
            <a:r>
              <a:rPr lang="tr-TR" sz="1000" dirty="0" err="1">
                <a:solidFill>
                  <a:schemeClr val="tx1"/>
                </a:solidFill>
                <a:cs typeface="Arial" panose="020B0604020202020204" pitchFamily="34" charset="0"/>
              </a:rPr>
              <a:t>epoksi</a:t>
            </a:r>
            <a:r>
              <a:rPr lang="tr-TR" sz="1000" dirty="0">
                <a:solidFill>
                  <a:schemeClr val="tx1"/>
                </a:solidFill>
                <a:cs typeface="Arial" panose="020B0604020202020204" pitchFamily="34" charset="0"/>
              </a:rPr>
              <a:t> reçine tanıtım ürününün hazırlanması</a:t>
            </a:r>
          </a:p>
        </p:txBody>
      </p:sp>
      <p:cxnSp>
        <p:nvCxnSpPr>
          <p:cNvPr id="58" name="Düz Ok Bağlayıcısı 57"/>
          <p:cNvCxnSpPr/>
          <p:nvPr/>
        </p:nvCxnSpPr>
        <p:spPr>
          <a:xfrm>
            <a:off x="5791293" y="3131499"/>
            <a:ext cx="9572" cy="477910"/>
          </a:xfrm>
          <a:prstGeom prst="straightConnector1">
            <a:avLst/>
          </a:prstGeom>
          <a:ln w="28575">
            <a:solidFill>
              <a:srgbClr val="F49307"/>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9" name="Düz Bağlayıcı 38"/>
          <p:cNvCxnSpPr/>
          <p:nvPr/>
        </p:nvCxnSpPr>
        <p:spPr>
          <a:xfrm>
            <a:off x="5483539" y="3123815"/>
            <a:ext cx="317326" cy="2549"/>
          </a:xfrm>
          <a:prstGeom prst="line">
            <a:avLst/>
          </a:prstGeom>
          <a:ln w="28575">
            <a:solidFill>
              <a:srgbClr val="F49307"/>
            </a:solidFill>
            <a:prstDash val="sysDash"/>
          </a:ln>
        </p:spPr>
        <p:style>
          <a:lnRef idx="1">
            <a:schemeClr val="accent1"/>
          </a:lnRef>
          <a:fillRef idx="0">
            <a:schemeClr val="accent1"/>
          </a:fillRef>
          <a:effectRef idx="0">
            <a:schemeClr val="accent1"/>
          </a:effectRef>
          <a:fontRef idx="minor">
            <a:schemeClr val="tx1"/>
          </a:fontRef>
        </p:style>
      </p:cxnSp>
      <p:cxnSp>
        <p:nvCxnSpPr>
          <p:cNvPr id="45" name="Düz Bağlayıcı 44"/>
          <p:cNvCxnSpPr/>
          <p:nvPr/>
        </p:nvCxnSpPr>
        <p:spPr>
          <a:xfrm>
            <a:off x="5474882" y="1202505"/>
            <a:ext cx="317326" cy="2549"/>
          </a:xfrm>
          <a:prstGeom prst="line">
            <a:avLst/>
          </a:prstGeom>
          <a:ln w="28575">
            <a:solidFill>
              <a:srgbClr val="F49307"/>
            </a:solidFill>
            <a:prstDash val="sysDash"/>
          </a:ln>
        </p:spPr>
        <p:style>
          <a:lnRef idx="1">
            <a:schemeClr val="accent1"/>
          </a:lnRef>
          <a:fillRef idx="0">
            <a:schemeClr val="accent1"/>
          </a:fillRef>
          <a:effectRef idx="0">
            <a:schemeClr val="accent1"/>
          </a:effectRef>
          <a:fontRef idx="minor">
            <a:schemeClr val="tx1"/>
          </a:fontRef>
        </p:style>
      </p:cxnSp>
      <p:cxnSp>
        <p:nvCxnSpPr>
          <p:cNvPr id="46" name="Düz Ok Bağlayıcısı 45"/>
          <p:cNvCxnSpPr/>
          <p:nvPr/>
        </p:nvCxnSpPr>
        <p:spPr>
          <a:xfrm>
            <a:off x="5792208" y="1220598"/>
            <a:ext cx="9572" cy="477910"/>
          </a:xfrm>
          <a:prstGeom prst="straightConnector1">
            <a:avLst/>
          </a:prstGeom>
          <a:ln w="28575">
            <a:solidFill>
              <a:srgbClr val="F49307"/>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3" name="Düz Bağlayıcı 52"/>
          <p:cNvCxnSpPr/>
          <p:nvPr/>
        </p:nvCxnSpPr>
        <p:spPr>
          <a:xfrm>
            <a:off x="5474259" y="5135997"/>
            <a:ext cx="317326" cy="2549"/>
          </a:xfrm>
          <a:prstGeom prst="line">
            <a:avLst/>
          </a:prstGeom>
          <a:ln w="28575">
            <a:solidFill>
              <a:srgbClr val="F49307"/>
            </a:solidFill>
            <a:prstDash val="sysDash"/>
          </a:ln>
        </p:spPr>
        <p:style>
          <a:lnRef idx="1">
            <a:schemeClr val="accent1"/>
          </a:lnRef>
          <a:fillRef idx="0">
            <a:schemeClr val="accent1"/>
          </a:fillRef>
          <a:effectRef idx="0">
            <a:schemeClr val="accent1"/>
          </a:effectRef>
          <a:fontRef idx="minor">
            <a:schemeClr val="tx1"/>
          </a:fontRef>
        </p:style>
      </p:cxnSp>
      <p:cxnSp>
        <p:nvCxnSpPr>
          <p:cNvPr id="54" name="Düz Ok Bağlayıcısı 53"/>
          <p:cNvCxnSpPr/>
          <p:nvPr/>
        </p:nvCxnSpPr>
        <p:spPr>
          <a:xfrm>
            <a:off x="5786506" y="5135997"/>
            <a:ext cx="9572" cy="477910"/>
          </a:xfrm>
          <a:prstGeom prst="straightConnector1">
            <a:avLst/>
          </a:prstGeom>
          <a:ln w="28575">
            <a:solidFill>
              <a:srgbClr val="F49307"/>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5" name="Düz Bağlayıcı 54"/>
          <p:cNvCxnSpPr/>
          <p:nvPr/>
        </p:nvCxnSpPr>
        <p:spPr>
          <a:xfrm>
            <a:off x="4112163" y="2160306"/>
            <a:ext cx="317326" cy="2549"/>
          </a:xfrm>
          <a:prstGeom prst="line">
            <a:avLst/>
          </a:prstGeom>
          <a:ln w="28575">
            <a:solidFill>
              <a:srgbClr val="F49307"/>
            </a:solidFill>
            <a:prstDash val="sysDash"/>
          </a:ln>
        </p:spPr>
        <p:style>
          <a:lnRef idx="1">
            <a:schemeClr val="accent1"/>
          </a:lnRef>
          <a:fillRef idx="0">
            <a:schemeClr val="accent1"/>
          </a:fillRef>
          <a:effectRef idx="0">
            <a:schemeClr val="accent1"/>
          </a:effectRef>
          <a:fontRef idx="minor">
            <a:schemeClr val="tx1"/>
          </a:fontRef>
        </p:style>
      </p:cxnSp>
      <p:cxnSp>
        <p:nvCxnSpPr>
          <p:cNvPr id="56" name="Düz Bağlayıcı 55"/>
          <p:cNvCxnSpPr/>
          <p:nvPr/>
        </p:nvCxnSpPr>
        <p:spPr>
          <a:xfrm>
            <a:off x="4112162" y="4138428"/>
            <a:ext cx="317326" cy="2549"/>
          </a:xfrm>
          <a:prstGeom prst="line">
            <a:avLst/>
          </a:prstGeom>
          <a:ln w="28575">
            <a:solidFill>
              <a:srgbClr val="F49307"/>
            </a:solidFill>
            <a:prstDash val="sysDash"/>
          </a:ln>
        </p:spPr>
        <p:style>
          <a:lnRef idx="1">
            <a:schemeClr val="accent1"/>
          </a:lnRef>
          <a:fillRef idx="0">
            <a:schemeClr val="accent1"/>
          </a:fillRef>
          <a:effectRef idx="0">
            <a:schemeClr val="accent1"/>
          </a:effectRef>
          <a:fontRef idx="minor">
            <a:schemeClr val="tx1"/>
          </a:fontRef>
        </p:style>
      </p:cxnSp>
      <p:sp>
        <p:nvSpPr>
          <p:cNvPr id="2" name="Dikdörtgen 1"/>
          <p:cNvSpPr/>
          <p:nvPr/>
        </p:nvSpPr>
        <p:spPr>
          <a:xfrm flipH="1">
            <a:off x="7154519" y="3926102"/>
            <a:ext cx="2663311" cy="2092881"/>
          </a:xfrm>
          <a:prstGeom prst="rect">
            <a:avLst/>
          </a:prstGeom>
        </p:spPr>
        <p:txBody>
          <a:bodyPr wrap="square">
            <a:spAutoFit/>
          </a:bodyPr>
          <a:lstStyle/>
          <a:p>
            <a:pPr algn="just"/>
            <a:r>
              <a:rPr lang="tr-TR" sz="1000" dirty="0" err="1"/>
              <a:t>Kompozit</a:t>
            </a:r>
            <a:r>
              <a:rPr lang="tr-TR" sz="1000" dirty="0"/>
              <a:t> malzemeler; yoğunluk, sertlik, termal ve mekanik gibi gelişmiş özelliklerinden dolayı çeşitli sektörlerde kullanılmaktadır. Bu çalışma sonucunda oluşturulan </a:t>
            </a:r>
            <a:r>
              <a:rPr lang="tr-TR" sz="1000" dirty="0" err="1"/>
              <a:t>epoksi</a:t>
            </a:r>
            <a:r>
              <a:rPr lang="tr-TR" sz="1000" dirty="0"/>
              <a:t> reçine sisteminin; matris bileşen olarak zemin kaplamalarının reçine tabakasında, yapıştırıcı olarak ise fiber </a:t>
            </a:r>
            <a:r>
              <a:rPr lang="tr-TR" sz="1000" dirty="0" err="1"/>
              <a:t>kompozitlerde</a:t>
            </a:r>
            <a:r>
              <a:rPr lang="tr-TR" sz="1000" dirty="0"/>
              <a:t> kullanılması amaçlanmaktadır.</a:t>
            </a:r>
          </a:p>
          <a:p>
            <a:pPr algn="just"/>
            <a:endParaRPr lang="tr-TR" sz="1000" dirty="0"/>
          </a:p>
          <a:p>
            <a:pPr algn="just"/>
            <a:r>
              <a:rPr lang="tr-TR" sz="1000" dirty="0"/>
              <a:t>Gelecekte, yenilenebilir hammaddeden oluşturulan </a:t>
            </a:r>
            <a:r>
              <a:rPr lang="tr-TR" sz="1000" dirty="0" err="1"/>
              <a:t>epoksi</a:t>
            </a:r>
            <a:r>
              <a:rPr lang="tr-TR" sz="1000" dirty="0"/>
              <a:t> reçinenin; raylı araç, spor ekipmanları, otomotiv, mimari, gemi yapımı ve iç mekan tasarım endüstrilerinde kullanılması planlanmaktadır.</a:t>
            </a:r>
          </a:p>
        </p:txBody>
      </p:sp>
      <p:pic>
        <p:nvPicPr>
          <p:cNvPr id="37" name="Picture 2"/>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140676" y="1000397"/>
            <a:ext cx="1185299" cy="101044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 name="Picture 4"/>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526504" y="1741928"/>
            <a:ext cx="1155314" cy="1010442"/>
          </a:xfrm>
          <a:prstGeom prst="rect">
            <a:avLst/>
          </a:prstGeom>
          <a:ln>
            <a:noFill/>
          </a:ln>
          <a:effectLst>
            <a:outerShdw blurRad="292100" dist="139700" dir="2700000" algn="tl" rotWithShape="0">
              <a:srgbClr val="333333">
                <a:alpha val="65000"/>
              </a:srgbClr>
            </a:outerShdw>
          </a:effectLst>
        </p:spPr>
      </p:pic>
      <p:pic>
        <p:nvPicPr>
          <p:cNvPr id="41" name="Resim 40" descr="Materials &amp; Processes: Resin matrices for composites | CompositesWorld"/>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154519" y="2528588"/>
            <a:ext cx="1185299" cy="1010442"/>
          </a:xfrm>
          <a:prstGeom prst="rect">
            <a:avLst/>
          </a:prstGeom>
          <a:ln>
            <a:noFill/>
          </a:ln>
          <a:effectLst>
            <a:outerShdw blurRad="292100" dist="139700" dir="2700000" algn="tl" rotWithShape="0">
              <a:srgbClr val="333333">
                <a:alpha val="65000"/>
              </a:srgbClr>
            </a:outerShdw>
          </a:effectLst>
        </p:spPr>
      </p:pic>
      <p:pic>
        <p:nvPicPr>
          <p:cNvPr id="12" name="Resim 11"/>
          <p:cNvPicPr>
            <a:picLocks noChangeAspect="1"/>
          </p:cNvPicPr>
          <p:nvPr/>
        </p:nvPicPr>
        <p:blipFill>
          <a:blip r:embed="rId10">
            <a:extLst>
              <a:ext uri="{BEBA8EAE-BF5A-486C-A8C5-ECC9F3942E4B}">
                <a14:imgProps xmlns:a14="http://schemas.microsoft.com/office/drawing/2010/main">
                  <a14:imgLayer r:embed="rId11">
                    <a14:imgEffect>
                      <a14:backgroundRemoval t="0" b="100000" l="0" r="97500">
                        <a14:foregroundMark x1="89333" y1="87333" x2="89333" y2="87333"/>
                        <a14:foregroundMark x1="70083" y1="11111" x2="70083" y2="11111"/>
                        <a14:foregroundMark x1="47167" y1="19000" x2="47167" y2="19000"/>
                        <a14:foregroundMark x1="41750" y1="15556" x2="41750" y2="15556"/>
                        <a14:foregroundMark x1="61833" y1="15556" x2="61833" y2="15556"/>
                      </a14:backgroundRemoval>
                    </a14:imgEffect>
                  </a14:imgLayer>
                </a14:imgProps>
              </a:ext>
            </a:extLst>
          </a:blip>
          <a:stretch>
            <a:fillRect/>
          </a:stretch>
        </p:blipFill>
        <p:spPr>
          <a:xfrm>
            <a:off x="2186192" y="3706496"/>
            <a:ext cx="965054" cy="819362"/>
          </a:xfrm>
          <a:prstGeom prst="rect">
            <a:avLst/>
          </a:prstGeom>
        </p:spPr>
      </p:pic>
      <p:sp>
        <p:nvSpPr>
          <p:cNvPr id="11" name="Metin kutusu 10"/>
          <p:cNvSpPr txBox="1"/>
          <p:nvPr/>
        </p:nvSpPr>
        <p:spPr>
          <a:xfrm>
            <a:off x="0" y="773608"/>
            <a:ext cx="2211942" cy="3631763"/>
          </a:xfrm>
          <a:prstGeom prst="rect">
            <a:avLst/>
          </a:prstGeom>
          <a:noFill/>
        </p:spPr>
        <p:txBody>
          <a:bodyPr wrap="square" rtlCol="0">
            <a:spAutoFit/>
          </a:bodyPr>
          <a:lstStyle/>
          <a:p>
            <a:pPr algn="just"/>
            <a:r>
              <a:rPr lang="tr-TR" sz="1000" dirty="0">
                <a:cs typeface="Arial" panose="020B0604020202020204" pitchFamily="34" charset="0"/>
              </a:rPr>
              <a:t>Narenciye işleyen meyve suyu firmalarının üretimi esnasında her yıl yan ürün olarak yaklaşık  435 bin ton narenciye kabuğu ortaya çıkmaktadır. Proje kapsamında, bu narenciye kabuklarından elde edilen uçucu yağlar ile </a:t>
            </a:r>
            <a:r>
              <a:rPr lang="tr-TR" sz="1000" dirty="0" err="1">
                <a:cs typeface="Arial" panose="020B0604020202020204" pitchFamily="34" charset="0"/>
              </a:rPr>
              <a:t>biyo</a:t>
            </a:r>
            <a:r>
              <a:rPr lang="tr-TR" sz="1000" dirty="0">
                <a:cs typeface="Arial" panose="020B0604020202020204" pitchFamily="34" charset="0"/>
              </a:rPr>
              <a:t>-bazlı </a:t>
            </a:r>
            <a:r>
              <a:rPr lang="tr-TR" sz="1000" dirty="0" err="1">
                <a:cs typeface="Arial" panose="020B0604020202020204" pitchFamily="34" charset="0"/>
              </a:rPr>
              <a:t>epoksi</a:t>
            </a:r>
            <a:r>
              <a:rPr lang="tr-TR" sz="1000" dirty="0">
                <a:cs typeface="Arial" panose="020B0604020202020204" pitchFamily="34" charset="0"/>
              </a:rPr>
              <a:t> ve sertleştirici bileşenden oluşan, iki bileşenli </a:t>
            </a:r>
            <a:r>
              <a:rPr lang="tr-TR" sz="1000" dirty="0" err="1">
                <a:cs typeface="Arial" panose="020B0604020202020204" pitchFamily="34" charset="0"/>
              </a:rPr>
              <a:t>epoksi</a:t>
            </a:r>
            <a:r>
              <a:rPr lang="tr-TR" sz="1000" dirty="0">
                <a:cs typeface="Arial" panose="020B0604020202020204" pitchFamily="34" charset="0"/>
              </a:rPr>
              <a:t> reçine sistemi geliştirilmesi amaçlanmaktadır. Narenciye uçucu yağlarında ana </a:t>
            </a:r>
            <a:r>
              <a:rPr lang="tr-TR" sz="1000" dirty="0" err="1">
                <a:cs typeface="Arial" panose="020B0604020202020204" pitchFamily="34" charset="0"/>
              </a:rPr>
              <a:t>terpen</a:t>
            </a:r>
            <a:r>
              <a:rPr lang="tr-TR" sz="1000" dirty="0">
                <a:cs typeface="Arial" panose="020B0604020202020204" pitchFamily="34" charset="0"/>
              </a:rPr>
              <a:t> bileşeni  olarak bulunan ‘D-</a:t>
            </a:r>
            <a:r>
              <a:rPr lang="tr-TR" sz="1000" dirty="0" err="1">
                <a:cs typeface="Arial" panose="020B0604020202020204" pitchFamily="34" charset="0"/>
              </a:rPr>
              <a:t>limonen</a:t>
            </a:r>
            <a:r>
              <a:rPr lang="tr-TR" sz="1000" dirty="0">
                <a:cs typeface="Arial" panose="020B0604020202020204" pitchFamily="34" charset="0"/>
              </a:rPr>
              <a:t>’, dayanıklı </a:t>
            </a:r>
            <a:r>
              <a:rPr lang="tr-TR" sz="1000" dirty="0" err="1">
                <a:cs typeface="Arial" panose="020B0604020202020204" pitchFamily="34" charset="0"/>
              </a:rPr>
              <a:t>kompozit</a:t>
            </a:r>
            <a:r>
              <a:rPr lang="tr-TR" sz="1000" dirty="0">
                <a:cs typeface="Arial" panose="020B0604020202020204" pitchFamily="34" charset="0"/>
              </a:rPr>
              <a:t> malzemeler oluşturmak için reçine ile uygun şekilde bağlanmakta ve  </a:t>
            </a:r>
            <a:r>
              <a:rPr lang="tr-TR" sz="1000" dirty="0" err="1">
                <a:cs typeface="Arial" panose="020B0604020202020204" pitchFamily="34" charset="0"/>
              </a:rPr>
              <a:t>epoksi</a:t>
            </a:r>
            <a:r>
              <a:rPr lang="tr-TR" sz="1000" dirty="0">
                <a:cs typeface="Arial" panose="020B0604020202020204" pitchFamily="34" charset="0"/>
              </a:rPr>
              <a:t> reçine sisteminde güçlendirici ajan olarak kullanılmaktadır. D-</a:t>
            </a:r>
            <a:r>
              <a:rPr lang="tr-TR" sz="1000" dirty="0" err="1">
                <a:cs typeface="Arial" panose="020B0604020202020204" pitchFamily="34" charset="0"/>
              </a:rPr>
              <a:t>limonen</a:t>
            </a:r>
            <a:r>
              <a:rPr lang="tr-TR" sz="1000" dirty="0">
                <a:cs typeface="Arial" panose="020B0604020202020204" pitchFamily="34" charset="0"/>
              </a:rPr>
              <a:t>, oldukça düşük </a:t>
            </a:r>
            <a:r>
              <a:rPr lang="tr-TR" sz="1000" dirty="0" err="1">
                <a:cs typeface="Arial" panose="020B0604020202020204" pitchFamily="34" charset="0"/>
              </a:rPr>
              <a:t>toksisiteye</a:t>
            </a:r>
            <a:r>
              <a:rPr lang="tr-TR" sz="1000" dirty="0">
                <a:cs typeface="Arial" panose="020B0604020202020204" pitchFamily="34" charset="0"/>
              </a:rPr>
              <a:t> sahip olması ve ‘Genellikle Güvenli Olarak Kabul Edilen (</a:t>
            </a:r>
            <a:r>
              <a:rPr lang="tr-TR" sz="1000" dirty="0" err="1">
                <a:cs typeface="Arial" panose="020B0604020202020204" pitchFamily="34" charset="0"/>
              </a:rPr>
              <a:t>Generally</a:t>
            </a:r>
            <a:r>
              <a:rPr lang="tr-TR" sz="1000" dirty="0">
                <a:cs typeface="Arial" panose="020B0604020202020204" pitchFamily="34" charset="0"/>
              </a:rPr>
              <a:t> </a:t>
            </a:r>
            <a:r>
              <a:rPr lang="tr-TR" sz="1000" dirty="0" err="1">
                <a:cs typeface="Arial" panose="020B0604020202020204" pitchFamily="34" charset="0"/>
              </a:rPr>
              <a:t>Recognized</a:t>
            </a:r>
            <a:r>
              <a:rPr lang="tr-TR" sz="1000" dirty="0">
                <a:cs typeface="Arial" panose="020B0604020202020204" pitchFamily="34" charset="0"/>
              </a:rPr>
              <a:t> As </a:t>
            </a:r>
            <a:r>
              <a:rPr lang="tr-TR" sz="1000" dirty="0" err="1">
                <a:cs typeface="Arial" panose="020B0604020202020204" pitchFamily="34" charset="0"/>
              </a:rPr>
              <a:t>Safe</a:t>
            </a:r>
            <a:r>
              <a:rPr lang="tr-TR" sz="1000" dirty="0">
                <a:cs typeface="Arial" panose="020B0604020202020204" pitchFamily="34" charset="0"/>
              </a:rPr>
              <a:t>)’ kategoride bulunması nedeniyle çok çeşitli uygulamalarda tercih edilmektedir</a:t>
            </a:r>
            <a:r>
              <a:rPr lang="tr-TR" sz="1000" dirty="0">
                <a:latin typeface="Arial" panose="020B0604020202020204" pitchFamily="34" charset="0"/>
                <a:cs typeface="Arial" panose="020B0604020202020204" pitchFamily="34" charset="0"/>
              </a:rPr>
              <a:t>. </a:t>
            </a:r>
          </a:p>
        </p:txBody>
      </p:sp>
      <p:pic>
        <p:nvPicPr>
          <p:cNvPr id="32" name="Resim 31"/>
          <p:cNvPicPr>
            <a:picLocks noChangeAspect="1"/>
          </p:cNvPicPr>
          <p:nvPr/>
        </p:nvPicPr>
        <p:blipFill>
          <a:blip r:embed="rId12">
            <a:extLst>
              <a:ext uri="{BEBA8EAE-BF5A-486C-A8C5-ECC9F3942E4B}">
                <a14:imgProps xmlns:a14="http://schemas.microsoft.com/office/drawing/2010/main">
                  <a14:imgLayer r:embed="rId13">
                    <a14:imgEffect>
                      <a14:backgroundRemoval t="1105" b="99448" l="9028" r="88889"/>
                    </a14:imgEffect>
                  </a14:imgLayer>
                </a14:imgProps>
              </a:ext>
            </a:extLst>
          </a:blip>
          <a:stretch>
            <a:fillRect/>
          </a:stretch>
        </p:blipFill>
        <p:spPr>
          <a:xfrm>
            <a:off x="2542484" y="3131499"/>
            <a:ext cx="126611" cy="155855"/>
          </a:xfrm>
          <a:prstGeom prst="rect">
            <a:avLst/>
          </a:prstGeom>
        </p:spPr>
      </p:pic>
      <p:cxnSp>
        <p:nvCxnSpPr>
          <p:cNvPr id="44" name="Düz Ok Bağlayıcısı 43"/>
          <p:cNvCxnSpPr/>
          <p:nvPr/>
        </p:nvCxnSpPr>
        <p:spPr>
          <a:xfrm>
            <a:off x="4112163" y="2160306"/>
            <a:ext cx="9572" cy="477910"/>
          </a:xfrm>
          <a:prstGeom prst="straightConnector1">
            <a:avLst/>
          </a:prstGeom>
          <a:ln w="28575">
            <a:solidFill>
              <a:srgbClr val="F49307"/>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8" name="Düz Ok Bağlayıcısı 47"/>
          <p:cNvCxnSpPr/>
          <p:nvPr/>
        </p:nvCxnSpPr>
        <p:spPr>
          <a:xfrm>
            <a:off x="4119132" y="4138428"/>
            <a:ext cx="9572" cy="477910"/>
          </a:xfrm>
          <a:prstGeom prst="straightConnector1">
            <a:avLst/>
          </a:prstGeom>
          <a:ln w="28575">
            <a:solidFill>
              <a:srgbClr val="F49307"/>
            </a:solidFill>
            <a:prstDash val="sysDash"/>
            <a:tailEnd type="triangle"/>
          </a:ln>
        </p:spPr>
        <p:style>
          <a:lnRef idx="1">
            <a:schemeClr val="accent1"/>
          </a:lnRef>
          <a:fillRef idx="0">
            <a:schemeClr val="accent1"/>
          </a:fillRef>
          <a:effectRef idx="0">
            <a:schemeClr val="accent1"/>
          </a:effectRef>
          <a:fontRef idx="minor">
            <a:schemeClr val="tx1"/>
          </a:fontRef>
        </p:style>
      </p:cxnSp>
      <p:pic>
        <p:nvPicPr>
          <p:cNvPr id="63" name="Resim 62"/>
          <p:cNvPicPr>
            <a:picLocks noChangeAspect="1"/>
          </p:cNvPicPr>
          <p:nvPr/>
        </p:nvPicPr>
        <p:blipFill>
          <a:blip r:embed="rId12">
            <a:extLst>
              <a:ext uri="{BEBA8EAE-BF5A-486C-A8C5-ECC9F3942E4B}">
                <a14:imgProps xmlns:a14="http://schemas.microsoft.com/office/drawing/2010/main">
                  <a14:imgLayer r:embed="rId13">
                    <a14:imgEffect>
                      <a14:backgroundRemoval t="1105" b="99448" l="9028" r="88889"/>
                    </a14:imgEffect>
                  </a14:imgLayer>
                </a14:imgProps>
              </a:ext>
            </a:extLst>
          </a:blip>
          <a:stretch>
            <a:fillRect/>
          </a:stretch>
        </p:blipFill>
        <p:spPr>
          <a:xfrm>
            <a:off x="2542108" y="3470473"/>
            <a:ext cx="126611" cy="155855"/>
          </a:xfrm>
          <a:prstGeom prst="rect">
            <a:avLst/>
          </a:prstGeom>
        </p:spPr>
      </p:pic>
      <p:sp>
        <p:nvSpPr>
          <p:cNvPr id="42" name="Dikdörtgen 41"/>
          <p:cNvSpPr/>
          <p:nvPr/>
        </p:nvSpPr>
        <p:spPr>
          <a:xfrm>
            <a:off x="-10182" y="-2126"/>
            <a:ext cx="3132000" cy="6858000"/>
          </a:xfrm>
          <a:prstGeom prst="rect">
            <a:avLst/>
          </a:prstGeom>
          <a:no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tr-TR"/>
          </a:p>
        </p:txBody>
      </p:sp>
      <p:sp>
        <p:nvSpPr>
          <p:cNvPr id="43" name="Dikdörtgen 42"/>
          <p:cNvSpPr/>
          <p:nvPr/>
        </p:nvSpPr>
        <p:spPr>
          <a:xfrm>
            <a:off x="3387000" y="-2126"/>
            <a:ext cx="3132000" cy="6858000"/>
          </a:xfrm>
          <a:prstGeom prst="rect">
            <a:avLst/>
          </a:prstGeom>
          <a:no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tr-TR"/>
          </a:p>
        </p:txBody>
      </p:sp>
      <p:sp>
        <p:nvSpPr>
          <p:cNvPr id="57" name="Dikdörtgen 56"/>
          <p:cNvSpPr/>
          <p:nvPr/>
        </p:nvSpPr>
        <p:spPr>
          <a:xfrm>
            <a:off x="6774000" y="-2126"/>
            <a:ext cx="3132000" cy="6858000"/>
          </a:xfrm>
          <a:prstGeom prst="rect">
            <a:avLst/>
          </a:prstGeom>
          <a:no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tr-TR"/>
          </a:p>
        </p:txBody>
      </p:sp>
      <p:pic>
        <p:nvPicPr>
          <p:cNvPr id="61" name="Resim 60"/>
          <p:cNvPicPr>
            <a:picLocks noChangeAspect="1"/>
          </p:cNvPicPr>
          <p:nvPr/>
        </p:nvPicPr>
        <p:blipFill rotWithShape="1">
          <a:blip r:embed="rId14">
            <a:extLst>
              <a:ext uri="{BEBA8EAE-BF5A-486C-A8C5-ECC9F3942E4B}">
                <a14:imgProps xmlns:a14="http://schemas.microsoft.com/office/drawing/2010/main">
                  <a14:imgLayer r:embed="rId15">
                    <a14:imgEffect>
                      <a14:backgroundRemoval t="5625" b="100000" l="0" r="100000">
                        <a14:foregroundMark x1="4211" y1="24375" x2="4211" y2="24375"/>
                        <a14:backgroundMark x1="20526" y1="16875" x2="20526" y2="16875"/>
                        <a14:backgroundMark x1="18246" y1="17500" x2="18246" y2="17500"/>
                      </a14:backgroundRemoval>
                    </a14:imgEffect>
                  </a14:imgLayer>
                </a14:imgProps>
              </a:ext>
            </a:extLst>
          </a:blip>
          <a:srcRect t="4915"/>
          <a:stretch/>
        </p:blipFill>
        <p:spPr>
          <a:xfrm>
            <a:off x="1968881" y="5806057"/>
            <a:ext cx="1098920" cy="621277"/>
          </a:xfrm>
          <a:prstGeom prst="rect">
            <a:avLst/>
          </a:prstGeom>
        </p:spPr>
      </p:pic>
      <p:sp>
        <p:nvSpPr>
          <p:cNvPr id="62" name="Şeritli Sağ Ok 61"/>
          <p:cNvSpPr/>
          <p:nvPr/>
        </p:nvSpPr>
        <p:spPr>
          <a:xfrm flipH="1">
            <a:off x="1841595" y="5528002"/>
            <a:ext cx="263428" cy="146790"/>
          </a:xfrm>
          <a:prstGeom prst="stripedRightArrow">
            <a:avLst/>
          </a:prstGeom>
          <a:solidFill>
            <a:srgbClr val="F49307"/>
          </a:solidFill>
          <a:ln>
            <a:solidFill>
              <a:srgbClr val="F4930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999"/>
          </a:p>
        </p:txBody>
      </p:sp>
    </p:spTree>
    <p:extLst>
      <p:ext uri="{BB962C8B-B14F-4D97-AF65-F5344CB8AC3E}">
        <p14:creationId xmlns:p14="http://schemas.microsoft.com/office/powerpoint/2010/main" val="4103587873"/>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2887</TotalTime>
  <Words>456</Words>
  <Application>Microsoft Office PowerPoint</Application>
  <PresentationFormat>Özel</PresentationFormat>
  <Paragraphs>48</Paragraphs>
  <Slides>2</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2</vt:i4>
      </vt:variant>
    </vt:vector>
  </HeadingPairs>
  <TitlesOfParts>
    <vt:vector size="6" baseType="lpstr">
      <vt:lpstr>Arial</vt:lpstr>
      <vt:lpstr>Calibri</vt:lpstr>
      <vt:lpstr>Wingdings</vt:lpstr>
      <vt:lpstr>Ofis Teması</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Hp</dc:creator>
  <cp:lastModifiedBy>Selda Murat</cp:lastModifiedBy>
  <cp:revision>238</cp:revision>
  <dcterms:created xsi:type="dcterms:W3CDTF">2022-12-23T12:50:28Z</dcterms:created>
  <dcterms:modified xsi:type="dcterms:W3CDTF">2024-10-18T12:39:33Z</dcterms:modified>
</cp:coreProperties>
</file>